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64" r:id="rId2"/>
    <p:sldId id="259" r:id="rId3"/>
    <p:sldId id="565" r:id="rId4"/>
    <p:sldId id="324" r:id="rId5"/>
    <p:sldId id="304" r:id="rId6"/>
    <p:sldId id="458" r:id="rId7"/>
    <p:sldId id="459" r:id="rId8"/>
    <p:sldId id="460" r:id="rId9"/>
    <p:sldId id="326" r:id="rId10"/>
    <p:sldId id="461" r:id="rId11"/>
    <p:sldId id="462" r:id="rId12"/>
    <p:sldId id="529" r:id="rId13"/>
    <p:sldId id="530" r:id="rId14"/>
    <p:sldId id="531" r:id="rId15"/>
    <p:sldId id="532" r:id="rId16"/>
    <p:sldId id="535" r:id="rId17"/>
    <p:sldId id="534" r:id="rId18"/>
    <p:sldId id="536" r:id="rId19"/>
    <p:sldId id="537" r:id="rId20"/>
    <p:sldId id="538" r:id="rId21"/>
    <p:sldId id="539" r:id="rId22"/>
    <p:sldId id="555" r:id="rId23"/>
    <p:sldId id="556" r:id="rId24"/>
    <p:sldId id="557" r:id="rId25"/>
    <p:sldId id="558" r:id="rId26"/>
    <p:sldId id="559" r:id="rId27"/>
    <p:sldId id="563" r:id="rId28"/>
    <p:sldId id="561" r:id="rId29"/>
    <p:sldId id="562" r:id="rId30"/>
    <p:sldId id="567" r:id="rId31"/>
    <p:sldId id="568" r:id="rId32"/>
    <p:sldId id="569" r:id="rId33"/>
    <p:sldId id="46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4DA4EC-9DD7-4567-A5BE-7EA489422F75}" v="3" dt="2023-04-18T18:12:22.5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d ahmed ali Khan" userId="08dcc134e75ba06d" providerId="LiveId" clId="{0E4DA4EC-9DD7-4567-A5BE-7EA489422F75}"/>
    <pc:docChg chg="custSel addSld delSld modSld sldOrd">
      <pc:chgData name="Md ahmed ali Khan" userId="08dcc134e75ba06d" providerId="LiveId" clId="{0E4DA4EC-9DD7-4567-A5BE-7EA489422F75}" dt="2023-04-18T18:14:10.565" v="341" actId="20577"/>
      <pc:docMkLst>
        <pc:docMk/>
      </pc:docMkLst>
      <pc:sldChg chg="new del">
        <pc:chgData name="Md ahmed ali Khan" userId="08dcc134e75ba06d" providerId="LiveId" clId="{0E4DA4EC-9DD7-4567-A5BE-7EA489422F75}" dt="2023-04-18T18:13:43.112" v="262" actId="47"/>
        <pc:sldMkLst>
          <pc:docMk/>
          <pc:sldMk cId="2042166860" sldId="256"/>
        </pc:sldMkLst>
      </pc:sldChg>
      <pc:sldChg chg="add del">
        <pc:chgData name="Md ahmed ali Khan" userId="08dcc134e75ba06d" providerId="LiveId" clId="{0E4DA4EC-9DD7-4567-A5BE-7EA489422F75}" dt="2023-04-18T18:12:26.230" v="114" actId="47"/>
        <pc:sldMkLst>
          <pc:docMk/>
          <pc:sldMk cId="2302421242" sldId="257"/>
        </pc:sldMkLst>
      </pc:sldChg>
      <pc:sldChg chg="add del">
        <pc:chgData name="Md ahmed ali Khan" userId="08dcc134e75ba06d" providerId="LiveId" clId="{0E4DA4EC-9DD7-4567-A5BE-7EA489422F75}" dt="2023-04-18T18:12:29.102" v="116" actId="47"/>
        <pc:sldMkLst>
          <pc:docMk/>
          <pc:sldMk cId="0" sldId="258"/>
        </pc:sldMkLst>
      </pc:sldChg>
      <pc:sldChg chg="modSp add mod">
        <pc:chgData name="Md ahmed ali Khan" userId="08dcc134e75ba06d" providerId="LiveId" clId="{0E4DA4EC-9DD7-4567-A5BE-7EA489422F75}" dt="2023-04-18T18:11:57.351" v="112" actId="20577"/>
        <pc:sldMkLst>
          <pc:docMk/>
          <pc:sldMk cId="3994717819" sldId="259"/>
        </pc:sldMkLst>
        <pc:graphicFrameChg chg="modGraphic">
          <ac:chgData name="Md ahmed ali Khan" userId="08dcc134e75ba06d" providerId="LiveId" clId="{0E4DA4EC-9DD7-4567-A5BE-7EA489422F75}" dt="2023-04-18T18:11:57.351" v="112" actId="20577"/>
          <ac:graphicFrameMkLst>
            <pc:docMk/>
            <pc:sldMk cId="3994717819" sldId="259"/>
            <ac:graphicFrameMk id="2" creationId="{00000000-0000-0000-0000-000000000000}"/>
          </ac:graphicFrameMkLst>
        </pc:graphicFrameChg>
      </pc:sldChg>
      <pc:sldChg chg="add">
        <pc:chgData name="Md ahmed ali Khan" userId="08dcc134e75ba06d" providerId="LiveId" clId="{0E4DA4EC-9DD7-4567-A5BE-7EA489422F75}" dt="2023-04-18T18:10:38.621" v="17"/>
        <pc:sldMkLst>
          <pc:docMk/>
          <pc:sldMk cId="0" sldId="304"/>
        </pc:sldMkLst>
      </pc:sldChg>
      <pc:sldChg chg="modSp add mod ord">
        <pc:chgData name="Md ahmed ali Khan" userId="08dcc134e75ba06d" providerId="LiveId" clId="{0E4DA4EC-9DD7-4567-A5BE-7EA489422F75}" dt="2023-04-18T18:10:46.216" v="19"/>
        <pc:sldMkLst>
          <pc:docMk/>
          <pc:sldMk cId="0" sldId="324"/>
        </pc:sldMkLst>
        <pc:spChg chg="mod">
          <ac:chgData name="Md ahmed ali Khan" userId="08dcc134e75ba06d" providerId="LiveId" clId="{0E4DA4EC-9DD7-4567-A5BE-7EA489422F75}" dt="2023-04-18T18:10:13.355" v="3" actId="27636"/>
          <ac:spMkLst>
            <pc:docMk/>
            <pc:sldMk cId="0" sldId="324"/>
            <ac:spMk id="3" creationId="{00000000-0000-0000-0000-000000000000}"/>
          </ac:spMkLst>
        </pc:spChg>
      </pc:sldChg>
      <pc:sldChg chg="add">
        <pc:chgData name="Md ahmed ali Khan" userId="08dcc134e75ba06d" providerId="LiveId" clId="{0E4DA4EC-9DD7-4567-A5BE-7EA489422F75}" dt="2023-04-18T18:10:13.291" v="1"/>
        <pc:sldMkLst>
          <pc:docMk/>
          <pc:sldMk cId="0" sldId="326"/>
        </pc:sldMkLst>
      </pc:sldChg>
      <pc:sldChg chg="add">
        <pc:chgData name="Md ahmed ali Khan" userId="08dcc134e75ba06d" providerId="LiveId" clId="{0E4DA4EC-9DD7-4567-A5BE-7EA489422F75}" dt="2023-04-18T18:10:13.291" v="1"/>
        <pc:sldMkLst>
          <pc:docMk/>
          <pc:sldMk cId="0" sldId="458"/>
        </pc:sldMkLst>
      </pc:sldChg>
      <pc:sldChg chg="add">
        <pc:chgData name="Md ahmed ali Khan" userId="08dcc134e75ba06d" providerId="LiveId" clId="{0E4DA4EC-9DD7-4567-A5BE-7EA489422F75}" dt="2023-04-18T18:10:13.291" v="1"/>
        <pc:sldMkLst>
          <pc:docMk/>
          <pc:sldMk cId="0" sldId="459"/>
        </pc:sldMkLst>
      </pc:sldChg>
      <pc:sldChg chg="modSp add mod">
        <pc:chgData name="Md ahmed ali Khan" userId="08dcc134e75ba06d" providerId="LiveId" clId="{0E4DA4EC-9DD7-4567-A5BE-7EA489422F75}" dt="2023-04-18T18:10:13.371" v="4" actId="27636"/>
        <pc:sldMkLst>
          <pc:docMk/>
          <pc:sldMk cId="0" sldId="460"/>
        </pc:sldMkLst>
        <pc:spChg chg="mod">
          <ac:chgData name="Md ahmed ali Khan" userId="08dcc134e75ba06d" providerId="LiveId" clId="{0E4DA4EC-9DD7-4567-A5BE-7EA489422F75}" dt="2023-04-18T18:10:13.371" v="4" actId="27636"/>
          <ac:spMkLst>
            <pc:docMk/>
            <pc:sldMk cId="0" sldId="460"/>
            <ac:spMk id="3" creationId="{00000000-0000-0000-0000-000000000000}"/>
          </ac:spMkLst>
        </pc:spChg>
      </pc:sldChg>
      <pc:sldChg chg="add">
        <pc:chgData name="Md ahmed ali Khan" userId="08dcc134e75ba06d" providerId="LiveId" clId="{0E4DA4EC-9DD7-4567-A5BE-7EA489422F75}" dt="2023-04-18T18:10:13.291" v="1"/>
        <pc:sldMkLst>
          <pc:docMk/>
          <pc:sldMk cId="0" sldId="461"/>
        </pc:sldMkLst>
      </pc:sldChg>
      <pc:sldChg chg="modSp add mod">
        <pc:chgData name="Md ahmed ali Khan" userId="08dcc134e75ba06d" providerId="LiveId" clId="{0E4DA4EC-9DD7-4567-A5BE-7EA489422F75}" dt="2023-04-18T18:10:13.386" v="5" actId="27636"/>
        <pc:sldMkLst>
          <pc:docMk/>
          <pc:sldMk cId="0" sldId="462"/>
        </pc:sldMkLst>
        <pc:spChg chg="mod">
          <ac:chgData name="Md ahmed ali Khan" userId="08dcc134e75ba06d" providerId="LiveId" clId="{0E4DA4EC-9DD7-4567-A5BE-7EA489422F75}" dt="2023-04-18T18:10:13.386" v="5" actId="27636"/>
          <ac:spMkLst>
            <pc:docMk/>
            <pc:sldMk cId="0" sldId="462"/>
            <ac:spMk id="3" creationId="{00000000-0000-0000-0000-000000000000}"/>
          </ac:spMkLst>
        </pc:spChg>
      </pc:sldChg>
      <pc:sldChg chg="add">
        <pc:chgData name="Md ahmed ali Khan" userId="08dcc134e75ba06d" providerId="LiveId" clId="{0E4DA4EC-9DD7-4567-A5BE-7EA489422F75}" dt="2023-04-18T18:12:22.586" v="113"/>
        <pc:sldMkLst>
          <pc:docMk/>
          <pc:sldMk cId="3713420136" sldId="463"/>
        </pc:sldMkLst>
      </pc:sldChg>
      <pc:sldChg chg="modSp add mod">
        <pc:chgData name="Md ahmed ali Khan" userId="08dcc134e75ba06d" providerId="LiveId" clId="{0E4DA4EC-9DD7-4567-A5BE-7EA489422F75}" dt="2023-04-18T18:10:13.386" v="6" actId="27636"/>
        <pc:sldMkLst>
          <pc:docMk/>
          <pc:sldMk cId="0" sldId="529"/>
        </pc:sldMkLst>
        <pc:spChg chg="mod">
          <ac:chgData name="Md ahmed ali Khan" userId="08dcc134e75ba06d" providerId="LiveId" clId="{0E4DA4EC-9DD7-4567-A5BE-7EA489422F75}" dt="2023-04-18T18:10:13.386" v="6" actId="27636"/>
          <ac:spMkLst>
            <pc:docMk/>
            <pc:sldMk cId="0" sldId="529"/>
            <ac:spMk id="3" creationId="{00000000-0000-0000-0000-000000000000}"/>
          </ac:spMkLst>
        </pc:spChg>
      </pc:sldChg>
      <pc:sldChg chg="add">
        <pc:chgData name="Md ahmed ali Khan" userId="08dcc134e75ba06d" providerId="LiveId" clId="{0E4DA4EC-9DD7-4567-A5BE-7EA489422F75}" dt="2023-04-18T18:10:13.291" v="1"/>
        <pc:sldMkLst>
          <pc:docMk/>
          <pc:sldMk cId="0" sldId="530"/>
        </pc:sldMkLst>
      </pc:sldChg>
      <pc:sldChg chg="modSp add mod">
        <pc:chgData name="Md ahmed ali Khan" userId="08dcc134e75ba06d" providerId="LiveId" clId="{0E4DA4EC-9DD7-4567-A5BE-7EA489422F75}" dt="2023-04-18T18:10:13.386" v="7" actId="27636"/>
        <pc:sldMkLst>
          <pc:docMk/>
          <pc:sldMk cId="0" sldId="531"/>
        </pc:sldMkLst>
        <pc:spChg chg="mod">
          <ac:chgData name="Md ahmed ali Khan" userId="08dcc134e75ba06d" providerId="LiveId" clId="{0E4DA4EC-9DD7-4567-A5BE-7EA489422F75}" dt="2023-04-18T18:10:13.386" v="7" actId="27636"/>
          <ac:spMkLst>
            <pc:docMk/>
            <pc:sldMk cId="0" sldId="531"/>
            <ac:spMk id="3" creationId="{00000000-0000-0000-0000-000000000000}"/>
          </ac:spMkLst>
        </pc:spChg>
      </pc:sldChg>
      <pc:sldChg chg="modSp add mod">
        <pc:chgData name="Md ahmed ali Khan" userId="08dcc134e75ba06d" providerId="LiveId" clId="{0E4DA4EC-9DD7-4567-A5BE-7EA489422F75}" dt="2023-04-18T18:10:13.402" v="8" actId="27636"/>
        <pc:sldMkLst>
          <pc:docMk/>
          <pc:sldMk cId="0" sldId="532"/>
        </pc:sldMkLst>
        <pc:spChg chg="mod">
          <ac:chgData name="Md ahmed ali Khan" userId="08dcc134e75ba06d" providerId="LiveId" clId="{0E4DA4EC-9DD7-4567-A5BE-7EA489422F75}" dt="2023-04-18T18:10:13.402" v="8" actId="27636"/>
          <ac:spMkLst>
            <pc:docMk/>
            <pc:sldMk cId="0" sldId="532"/>
            <ac:spMk id="3" creationId="{00000000-0000-0000-0000-000000000000}"/>
          </ac:spMkLst>
        </pc:spChg>
      </pc:sldChg>
      <pc:sldChg chg="modSp add mod">
        <pc:chgData name="Md ahmed ali Khan" userId="08dcc134e75ba06d" providerId="LiveId" clId="{0E4DA4EC-9DD7-4567-A5BE-7EA489422F75}" dt="2023-04-18T18:10:13.418" v="10" actId="27636"/>
        <pc:sldMkLst>
          <pc:docMk/>
          <pc:sldMk cId="0" sldId="534"/>
        </pc:sldMkLst>
        <pc:spChg chg="mod">
          <ac:chgData name="Md ahmed ali Khan" userId="08dcc134e75ba06d" providerId="LiveId" clId="{0E4DA4EC-9DD7-4567-A5BE-7EA489422F75}" dt="2023-04-18T18:10:13.418" v="10" actId="27636"/>
          <ac:spMkLst>
            <pc:docMk/>
            <pc:sldMk cId="0" sldId="534"/>
            <ac:spMk id="3" creationId="{00000000-0000-0000-0000-000000000000}"/>
          </ac:spMkLst>
        </pc:spChg>
      </pc:sldChg>
      <pc:sldChg chg="modSp add mod">
        <pc:chgData name="Md ahmed ali Khan" userId="08dcc134e75ba06d" providerId="LiveId" clId="{0E4DA4EC-9DD7-4567-A5BE-7EA489422F75}" dt="2023-04-18T18:10:13.418" v="9" actId="27636"/>
        <pc:sldMkLst>
          <pc:docMk/>
          <pc:sldMk cId="0" sldId="535"/>
        </pc:sldMkLst>
        <pc:spChg chg="mod">
          <ac:chgData name="Md ahmed ali Khan" userId="08dcc134e75ba06d" providerId="LiveId" clId="{0E4DA4EC-9DD7-4567-A5BE-7EA489422F75}" dt="2023-04-18T18:10:13.418" v="9" actId="27636"/>
          <ac:spMkLst>
            <pc:docMk/>
            <pc:sldMk cId="0" sldId="535"/>
            <ac:spMk id="3" creationId="{00000000-0000-0000-0000-000000000000}"/>
          </ac:spMkLst>
        </pc:spChg>
      </pc:sldChg>
      <pc:sldChg chg="modSp add mod">
        <pc:chgData name="Md ahmed ali Khan" userId="08dcc134e75ba06d" providerId="LiveId" clId="{0E4DA4EC-9DD7-4567-A5BE-7EA489422F75}" dt="2023-04-18T18:10:13.434" v="11" actId="27636"/>
        <pc:sldMkLst>
          <pc:docMk/>
          <pc:sldMk cId="0" sldId="536"/>
        </pc:sldMkLst>
        <pc:spChg chg="mod">
          <ac:chgData name="Md ahmed ali Khan" userId="08dcc134e75ba06d" providerId="LiveId" clId="{0E4DA4EC-9DD7-4567-A5BE-7EA489422F75}" dt="2023-04-18T18:10:13.434" v="11" actId="27636"/>
          <ac:spMkLst>
            <pc:docMk/>
            <pc:sldMk cId="0" sldId="536"/>
            <ac:spMk id="3" creationId="{00000000-0000-0000-0000-000000000000}"/>
          </ac:spMkLst>
        </pc:spChg>
      </pc:sldChg>
      <pc:sldChg chg="modSp add mod">
        <pc:chgData name="Md ahmed ali Khan" userId="08dcc134e75ba06d" providerId="LiveId" clId="{0E4DA4EC-9DD7-4567-A5BE-7EA489422F75}" dt="2023-04-18T18:10:13.450" v="12" actId="27636"/>
        <pc:sldMkLst>
          <pc:docMk/>
          <pc:sldMk cId="0" sldId="537"/>
        </pc:sldMkLst>
        <pc:spChg chg="mod">
          <ac:chgData name="Md ahmed ali Khan" userId="08dcc134e75ba06d" providerId="LiveId" clId="{0E4DA4EC-9DD7-4567-A5BE-7EA489422F75}" dt="2023-04-18T18:10:13.450" v="12" actId="27636"/>
          <ac:spMkLst>
            <pc:docMk/>
            <pc:sldMk cId="0" sldId="537"/>
            <ac:spMk id="3" creationId="{00000000-0000-0000-0000-000000000000}"/>
          </ac:spMkLst>
        </pc:spChg>
      </pc:sldChg>
      <pc:sldChg chg="add">
        <pc:chgData name="Md ahmed ali Khan" userId="08dcc134e75ba06d" providerId="LiveId" clId="{0E4DA4EC-9DD7-4567-A5BE-7EA489422F75}" dt="2023-04-18T18:10:13.291" v="1"/>
        <pc:sldMkLst>
          <pc:docMk/>
          <pc:sldMk cId="0" sldId="538"/>
        </pc:sldMkLst>
      </pc:sldChg>
      <pc:sldChg chg="add">
        <pc:chgData name="Md ahmed ali Khan" userId="08dcc134e75ba06d" providerId="LiveId" clId="{0E4DA4EC-9DD7-4567-A5BE-7EA489422F75}" dt="2023-04-18T18:10:13.291" v="1"/>
        <pc:sldMkLst>
          <pc:docMk/>
          <pc:sldMk cId="0" sldId="539"/>
        </pc:sldMkLst>
      </pc:sldChg>
      <pc:sldChg chg="modSp add mod">
        <pc:chgData name="Md ahmed ali Khan" userId="08dcc134e75ba06d" providerId="LiveId" clId="{0E4DA4EC-9DD7-4567-A5BE-7EA489422F75}" dt="2023-04-18T18:10:13.450" v="13" actId="27636"/>
        <pc:sldMkLst>
          <pc:docMk/>
          <pc:sldMk cId="0" sldId="555"/>
        </pc:sldMkLst>
        <pc:spChg chg="mod">
          <ac:chgData name="Md ahmed ali Khan" userId="08dcc134e75ba06d" providerId="LiveId" clId="{0E4DA4EC-9DD7-4567-A5BE-7EA489422F75}" dt="2023-04-18T18:10:13.450" v="13" actId="27636"/>
          <ac:spMkLst>
            <pc:docMk/>
            <pc:sldMk cId="0" sldId="555"/>
            <ac:spMk id="3" creationId="{00000000-0000-0000-0000-000000000000}"/>
          </ac:spMkLst>
        </pc:spChg>
      </pc:sldChg>
      <pc:sldChg chg="modSp add mod">
        <pc:chgData name="Md ahmed ali Khan" userId="08dcc134e75ba06d" providerId="LiveId" clId="{0E4DA4EC-9DD7-4567-A5BE-7EA489422F75}" dt="2023-04-18T18:10:13.465" v="14" actId="27636"/>
        <pc:sldMkLst>
          <pc:docMk/>
          <pc:sldMk cId="0" sldId="556"/>
        </pc:sldMkLst>
        <pc:spChg chg="mod">
          <ac:chgData name="Md ahmed ali Khan" userId="08dcc134e75ba06d" providerId="LiveId" clId="{0E4DA4EC-9DD7-4567-A5BE-7EA489422F75}" dt="2023-04-18T18:10:13.465" v="14" actId="27636"/>
          <ac:spMkLst>
            <pc:docMk/>
            <pc:sldMk cId="0" sldId="556"/>
            <ac:spMk id="3" creationId="{00000000-0000-0000-0000-000000000000}"/>
          </ac:spMkLst>
        </pc:spChg>
      </pc:sldChg>
      <pc:sldChg chg="add">
        <pc:chgData name="Md ahmed ali Khan" userId="08dcc134e75ba06d" providerId="LiveId" clId="{0E4DA4EC-9DD7-4567-A5BE-7EA489422F75}" dt="2023-04-18T18:10:13.291" v="1"/>
        <pc:sldMkLst>
          <pc:docMk/>
          <pc:sldMk cId="0" sldId="557"/>
        </pc:sldMkLst>
      </pc:sldChg>
      <pc:sldChg chg="modSp add mod">
        <pc:chgData name="Md ahmed ali Khan" userId="08dcc134e75ba06d" providerId="LiveId" clId="{0E4DA4EC-9DD7-4567-A5BE-7EA489422F75}" dt="2023-04-18T18:10:13.465" v="15" actId="27636"/>
        <pc:sldMkLst>
          <pc:docMk/>
          <pc:sldMk cId="0" sldId="558"/>
        </pc:sldMkLst>
        <pc:spChg chg="mod">
          <ac:chgData name="Md ahmed ali Khan" userId="08dcc134e75ba06d" providerId="LiveId" clId="{0E4DA4EC-9DD7-4567-A5BE-7EA489422F75}" dt="2023-04-18T18:10:13.465" v="15" actId="27636"/>
          <ac:spMkLst>
            <pc:docMk/>
            <pc:sldMk cId="0" sldId="558"/>
            <ac:spMk id="3" creationId="{00000000-0000-0000-0000-000000000000}"/>
          </ac:spMkLst>
        </pc:spChg>
      </pc:sldChg>
      <pc:sldChg chg="add">
        <pc:chgData name="Md ahmed ali Khan" userId="08dcc134e75ba06d" providerId="LiveId" clId="{0E4DA4EC-9DD7-4567-A5BE-7EA489422F75}" dt="2023-04-18T18:10:13.291" v="1"/>
        <pc:sldMkLst>
          <pc:docMk/>
          <pc:sldMk cId="0" sldId="559"/>
        </pc:sldMkLst>
      </pc:sldChg>
      <pc:sldChg chg="modSp add mod">
        <pc:chgData name="Md ahmed ali Khan" userId="08dcc134e75ba06d" providerId="LiveId" clId="{0E4DA4EC-9DD7-4567-A5BE-7EA489422F75}" dt="2023-04-18T18:10:13.481" v="16" actId="27636"/>
        <pc:sldMkLst>
          <pc:docMk/>
          <pc:sldMk cId="0" sldId="561"/>
        </pc:sldMkLst>
        <pc:spChg chg="mod">
          <ac:chgData name="Md ahmed ali Khan" userId="08dcc134e75ba06d" providerId="LiveId" clId="{0E4DA4EC-9DD7-4567-A5BE-7EA489422F75}" dt="2023-04-18T18:10:13.481" v="16" actId="27636"/>
          <ac:spMkLst>
            <pc:docMk/>
            <pc:sldMk cId="0" sldId="561"/>
            <ac:spMk id="3" creationId="{00000000-0000-0000-0000-000000000000}"/>
          </ac:spMkLst>
        </pc:spChg>
      </pc:sldChg>
      <pc:sldChg chg="modSp add mod">
        <pc:chgData name="Md ahmed ali Khan" userId="08dcc134e75ba06d" providerId="LiveId" clId="{0E4DA4EC-9DD7-4567-A5BE-7EA489422F75}" dt="2023-04-18T18:10:13.339" v="2" actId="27636"/>
        <pc:sldMkLst>
          <pc:docMk/>
          <pc:sldMk cId="0" sldId="562"/>
        </pc:sldMkLst>
        <pc:spChg chg="mod">
          <ac:chgData name="Md ahmed ali Khan" userId="08dcc134e75ba06d" providerId="LiveId" clId="{0E4DA4EC-9DD7-4567-A5BE-7EA489422F75}" dt="2023-04-18T18:10:13.339" v="2" actId="27636"/>
          <ac:spMkLst>
            <pc:docMk/>
            <pc:sldMk cId="0" sldId="562"/>
            <ac:spMk id="3" creationId="{00000000-0000-0000-0000-000000000000}"/>
          </ac:spMkLst>
        </pc:spChg>
      </pc:sldChg>
      <pc:sldChg chg="add">
        <pc:chgData name="Md ahmed ali Khan" userId="08dcc134e75ba06d" providerId="LiveId" clId="{0E4DA4EC-9DD7-4567-A5BE-7EA489422F75}" dt="2023-04-18T18:10:13.291" v="1"/>
        <pc:sldMkLst>
          <pc:docMk/>
          <pc:sldMk cId="0" sldId="563"/>
        </pc:sldMkLst>
      </pc:sldChg>
      <pc:sldChg chg="add">
        <pc:chgData name="Md ahmed ali Khan" userId="08dcc134e75ba06d" providerId="LiveId" clId="{0E4DA4EC-9DD7-4567-A5BE-7EA489422F75}" dt="2023-04-18T18:10:38.621" v="17"/>
        <pc:sldMkLst>
          <pc:docMk/>
          <pc:sldMk cId="1307440379" sldId="564"/>
        </pc:sldMkLst>
      </pc:sldChg>
      <pc:sldChg chg="modSp add mod">
        <pc:chgData name="Md ahmed ali Khan" userId="08dcc134e75ba06d" providerId="LiveId" clId="{0E4DA4EC-9DD7-4567-A5BE-7EA489422F75}" dt="2023-04-18T18:14:10.565" v="341" actId="20577"/>
        <pc:sldMkLst>
          <pc:docMk/>
          <pc:sldMk cId="0" sldId="565"/>
        </pc:sldMkLst>
        <pc:spChg chg="mod">
          <ac:chgData name="Md ahmed ali Khan" userId="08dcc134e75ba06d" providerId="LiveId" clId="{0E4DA4EC-9DD7-4567-A5BE-7EA489422F75}" dt="2023-04-18T18:14:10.565" v="341" actId="20577"/>
          <ac:spMkLst>
            <pc:docMk/>
            <pc:sldMk cId="0" sldId="565"/>
            <ac:spMk id="1048593" creationId="{00000000-0000-0000-0000-000000000000}"/>
          </ac:spMkLst>
        </pc:spChg>
      </pc:sldChg>
      <pc:sldChg chg="add del">
        <pc:chgData name="Md ahmed ali Khan" userId="08dcc134e75ba06d" providerId="LiveId" clId="{0E4DA4EC-9DD7-4567-A5BE-7EA489422F75}" dt="2023-04-18T18:12:27.907" v="115" actId="47"/>
        <pc:sldMkLst>
          <pc:docMk/>
          <pc:sldMk cId="4110826805" sldId="566"/>
        </pc:sldMkLst>
      </pc:sldChg>
      <pc:sldChg chg="add">
        <pc:chgData name="Md ahmed ali Khan" userId="08dcc134e75ba06d" providerId="LiveId" clId="{0E4DA4EC-9DD7-4567-A5BE-7EA489422F75}" dt="2023-04-18T18:12:22.586" v="113"/>
        <pc:sldMkLst>
          <pc:docMk/>
          <pc:sldMk cId="0" sldId="567"/>
        </pc:sldMkLst>
      </pc:sldChg>
      <pc:sldChg chg="modSp add mod">
        <pc:chgData name="Md ahmed ali Khan" userId="08dcc134e75ba06d" providerId="LiveId" clId="{0E4DA4EC-9DD7-4567-A5BE-7EA489422F75}" dt="2023-04-18T18:13:30.278" v="261" actId="5793"/>
        <pc:sldMkLst>
          <pc:docMk/>
          <pc:sldMk cId="468582345" sldId="568"/>
        </pc:sldMkLst>
        <pc:spChg chg="mod">
          <ac:chgData name="Md ahmed ali Khan" userId="08dcc134e75ba06d" providerId="LiveId" clId="{0E4DA4EC-9DD7-4567-A5BE-7EA489422F75}" dt="2023-04-18T18:13:30.278" v="261" actId="5793"/>
          <ac:spMkLst>
            <pc:docMk/>
            <pc:sldMk cId="468582345" sldId="568"/>
            <ac:spMk id="3" creationId="{2434C39B-E17E-33DD-9927-6F5EA7A8FAF1}"/>
          </ac:spMkLst>
        </pc:spChg>
      </pc:sldChg>
      <pc:sldChg chg="add">
        <pc:chgData name="Md ahmed ali Khan" userId="08dcc134e75ba06d" providerId="LiveId" clId="{0E4DA4EC-9DD7-4567-A5BE-7EA489422F75}" dt="2023-04-18T18:12:22.586" v="113"/>
        <pc:sldMkLst>
          <pc:docMk/>
          <pc:sldMk cId="0" sldId="56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E47B8-0FA7-2AC2-9202-CF370ACCDA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6A085C6-B639-006B-FEEA-3E45432AC7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BAB045E-62A2-C27D-5F2A-0EF8BA70DC22}"/>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5" name="Footer Placeholder 4">
            <a:extLst>
              <a:ext uri="{FF2B5EF4-FFF2-40B4-BE49-F238E27FC236}">
                <a16:creationId xmlns:a16="http://schemas.microsoft.com/office/drawing/2014/main" id="{FF2FA842-E0C2-ECC8-6931-E0286EDA0EE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0DBDBA1-20E8-9511-4AC3-54C870A1AD8D}"/>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1100140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8E43E-583A-BCAC-6CD8-B6DFB2E518A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C3179BD-8B33-4F22-EC39-C321E60F8F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9C43828-9901-E9FC-5A67-5CAE43AC08ED}"/>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5" name="Footer Placeholder 4">
            <a:extLst>
              <a:ext uri="{FF2B5EF4-FFF2-40B4-BE49-F238E27FC236}">
                <a16:creationId xmlns:a16="http://schemas.microsoft.com/office/drawing/2014/main" id="{D4A3B4D1-4634-7C95-414D-06AF5F8A3CB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A9EC68E-E54E-E06B-EC9D-745027894907}"/>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2607637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9C698B-0570-11AC-3E1C-F38ABD50008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C8AEE46-8CAC-1F74-A9BF-E316C5E118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0F4AAE5-4190-CF71-BC9F-417518C69D9C}"/>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5" name="Footer Placeholder 4">
            <a:extLst>
              <a:ext uri="{FF2B5EF4-FFF2-40B4-BE49-F238E27FC236}">
                <a16:creationId xmlns:a16="http://schemas.microsoft.com/office/drawing/2014/main" id="{F59CB5C2-E8A5-2B98-F587-DE831F061F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C4EE4AE-2BF5-5D08-6518-0ABA58A4905B}"/>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1673865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44E7C-2AB2-6A51-896C-C1A1C6611D2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D9CD035-F27B-D8B5-09D0-4C0E7A9276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6795BB7-DF6B-9848-9BE2-7188289B63FF}"/>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5" name="Footer Placeholder 4">
            <a:extLst>
              <a:ext uri="{FF2B5EF4-FFF2-40B4-BE49-F238E27FC236}">
                <a16:creationId xmlns:a16="http://schemas.microsoft.com/office/drawing/2014/main" id="{9E0F4841-63C9-4053-CCCA-4F0D5DF7AF6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0513B1E-C161-5EA1-2C00-72ECB76EF678}"/>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282239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3E862-ECCB-BB87-1BF3-4851EEC25C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61500AE-D259-42F2-A6AD-13859F309A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2293DE-ECA1-51DF-8C26-16F2049F2EEF}"/>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5" name="Footer Placeholder 4">
            <a:extLst>
              <a:ext uri="{FF2B5EF4-FFF2-40B4-BE49-F238E27FC236}">
                <a16:creationId xmlns:a16="http://schemas.microsoft.com/office/drawing/2014/main" id="{705FF1CC-B2F3-5AE4-BF57-2AFD3D70051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3FB90E7-D3E0-F601-0BDE-CE45205210DE}"/>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1470343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372BC-5ABF-38A8-7DB9-44A7FA803AC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95BF07B-224B-E15E-4090-6594798C9F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025D504-BCD4-A0D7-2E2D-CDB03EC383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B70D673-B669-486D-8104-06D3BB2462DE}"/>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6" name="Footer Placeholder 5">
            <a:extLst>
              <a:ext uri="{FF2B5EF4-FFF2-40B4-BE49-F238E27FC236}">
                <a16:creationId xmlns:a16="http://schemas.microsoft.com/office/drawing/2014/main" id="{A142535A-5889-2D2E-B73E-CCC2B70BF1B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3C7D2C1-88C9-DE50-6A90-26130BAB5676}"/>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153086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3A07-45E8-59BD-4DE0-FF8CF1D4FD9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3B40A00-1DFA-F6B8-9FC6-8E23957996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04A9F8-9850-1C8E-72C7-BCE67B2313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ADD310D-6E30-9B58-027C-B539446FBB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9A1529-7173-060E-731E-99A07B9B28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5B83591A-72B6-69D5-7E02-0F968E88502A}"/>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8" name="Footer Placeholder 7">
            <a:extLst>
              <a:ext uri="{FF2B5EF4-FFF2-40B4-BE49-F238E27FC236}">
                <a16:creationId xmlns:a16="http://schemas.microsoft.com/office/drawing/2014/main" id="{EEFB6902-F168-4A58-2C89-40FE97E6727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177DDEB2-45E9-423B-0A10-74450FBB6931}"/>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372201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00592-42BD-A0E2-ACA6-64024699F0B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B4A5CEE-573F-2AF1-090F-B5FA866AF3F6}"/>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4" name="Footer Placeholder 3">
            <a:extLst>
              <a:ext uri="{FF2B5EF4-FFF2-40B4-BE49-F238E27FC236}">
                <a16:creationId xmlns:a16="http://schemas.microsoft.com/office/drawing/2014/main" id="{B82751FE-77F7-31A8-6A58-EF4235C9EDA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44574BA-46BB-F268-C3A1-7CA203CD8AB5}"/>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1843314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067764-105F-B2F1-6B4E-30184B345B8B}"/>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3" name="Footer Placeholder 2">
            <a:extLst>
              <a:ext uri="{FF2B5EF4-FFF2-40B4-BE49-F238E27FC236}">
                <a16:creationId xmlns:a16="http://schemas.microsoft.com/office/drawing/2014/main" id="{8543293E-0342-07E0-3921-6D57D862CE1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EB5DE27-9E26-DCF9-AC7F-38463507264E}"/>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1312980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92309-B028-D18F-357E-93182A3788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A243F72-42D7-B119-8428-9F2421EC6F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A2C9752-4302-635B-6AB1-7EB2BCF84E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920886-AEA2-AEB5-7C56-3863EE4BE6AA}"/>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6" name="Footer Placeholder 5">
            <a:extLst>
              <a:ext uri="{FF2B5EF4-FFF2-40B4-BE49-F238E27FC236}">
                <a16:creationId xmlns:a16="http://schemas.microsoft.com/office/drawing/2014/main" id="{C51CFFB9-0730-FE05-520A-3CB70635468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CB91A74-1B37-8588-CDDD-A37240A9D78F}"/>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1372036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584D5-A010-4DE4-D424-03E7BBFF1C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6A3DADE-9834-6BA9-8E0E-F614F92368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5690604-484C-6C64-C42C-ADFEC38516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4B8B1D-2000-3F5F-5CB0-37CEA9A01265}"/>
              </a:ext>
            </a:extLst>
          </p:cNvPr>
          <p:cNvSpPr>
            <a:spLocks noGrp="1"/>
          </p:cNvSpPr>
          <p:nvPr>
            <p:ph type="dt" sz="half" idx="10"/>
          </p:nvPr>
        </p:nvSpPr>
        <p:spPr/>
        <p:txBody>
          <a:bodyPr/>
          <a:lstStyle/>
          <a:p>
            <a:fld id="{BA687CBE-B345-42F6-947F-F4CF9C8A60EF}" type="datetimeFigureOut">
              <a:rPr lang="en-IN" smtClean="0"/>
              <a:t>18-04-2023</a:t>
            </a:fld>
            <a:endParaRPr lang="en-IN"/>
          </a:p>
        </p:txBody>
      </p:sp>
      <p:sp>
        <p:nvSpPr>
          <p:cNvPr id="6" name="Footer Placeholder 5">
            <a:extLst>
              <a:ext uri="{FF2B5EF4-FFF2-40B4-BE49-F238E27FC236}">
                <a16:creationId xmlns:a16="http://schemas.microsoft.com/office/drawing/2014/main" id="{37EA5DC1-3810-F32A-474B-C0D056CF1A6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7E57900-8517-E8CD-00BF-1D6A48128610}"/>
              </a:ext>
            </a:extLst>
          </p:cNvPr>
          <p:cNvSpPr>
            <a:spLocks noGrp="1"/>
          </p:cNvSpPr>
          <p:nvPr>
            <p:ph type="sldNum" sz="quarter" idx="12"/>
          </p:nvPr>
        </p:nvSpPr>
        <p:spPr/>
        <p:txBody>
          <a:bodyPr/>
          <a:lstStyle/>
          <a:p>
            <a:fld id="{94A212D4-43B9-4294-8E8C-B5F3A1430ADA}" type="slidenum">
              <a:rPr lang="en-IN" smtClean="0"/>
              <a:t>‹#›</a:t>
            </a:fld>
            <a:endParaRPr lang="en-IN"/>
          </a:p>
        </p:txBody>
      </p:sp>
    </p:spTree>
    <p:extLst>
      <p:ext uri="{BB962C8B-B14F-4D97-AF65-F5344CB8AC3E}">
        <p14:creationId xmlns:p14="http://schemas.microsoft.com/office/powerpoint/2010/main" val="3227755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68F882-61CB-60D7-BF17-BC4E8921FC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D3FAD1C-3ECD-95BB-C3DD-0D5783A26D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8A0CF2E-32C9-17B7-D244-C7204846A1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687CBE-B345-42F6-947F-F4CF9C8A60EF}" type="datetimeFigureOut">
              <a:rPr lang="en-IN" smtClean="0"/>
              <a:t>18-04-2023</a:t>
            </a:fld>
            <a:endParaRPr lang="en-IN"/>
          </a:p>
        </p:txBody>
      </p:sp>
      <p:sp>
        <p:nvSpPr>
          <p:cNvPr id="5" name="Footer Placeholder 4">
            <a:extLst>
              <a:ext uri="{FF2B5EF4-FFF2-40B4-BE49-F238E27FC236}">
                <a16:creationId xmlns:a16="http://schemas.microsoft.com/office/drawing/2014/main" id="{4A455BDC-B986-B0EA-D6CE-A05719CBDB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57B436B-36CB-CEEF-8940-C9694289CD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A212D4-43B9-4294-8E8C-B5F3A1430ADA}" type="slidenum">
              <a:rPr lang="en-IN" smtClean="0"/>
              <a:t>‹#›</a:t>
            </a:fld>
            <a:endParaRPr lang="en-IN"/>
          </a:p>
        </p:txBody>
      </p:sp>
    </p:spTree>
    <p:extLst>
      <p:ext uri="{BB962C8B-B14F-4D97-AF65-F5344CB8AC3E}">
        <p14:creationId xmlns:p14="http://schemas.microsoft.com/office/powerpoint/2010/main" val="4032179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72343" y="381001"/>
            <a:ext cx="9985828" cy="523220"/>
          </a:xfrm>
          <a:prstGeom prst="rect">
            <a:avLst/>
          </a:prstGeom>
          <a:noFill/>
        </p:spPr>
        <p:txBody>
          <a:bodyPr wrap="square" rtlCol="0">
            <a:spAutoFit/>
          </a:bodyPr>
          <a:lstStyle/>
          <a:p>
            <a:r>
              <a:rPr lang="en-US" sz="2800" dirty="0">
                <a:latin typeface="Book Antiqua" panose="02040602050305030304" pitchFamily="18" charset="0"/>
              </a:rPr>
              <a:t>RUNGTA COLLEGE OF DENTAL SCIENCES &amp; RESEARCH </a:t>
            </a:r>
          </a:p>
        </p:txBody>
      </p:sp>
      <p:sp>
        <p:nvSpPr>
          <p:cNvPr id="4" name="TextBox 3"/>
          <p:cNvSpPr txBox="1"/>
          <p:nvPr/>
        </p:nvSpPr>
        <p:spPr>
          <a:xfrm>
            <a:off x="145142" y="2467428"/>
            <a:ext cx="5551714" cy="954107"/>
          </a:xfrm>
          <a:prstGeom prst="rect">
            <a:avLst/>
          </a:prstGeom>
          <a:noFill/>
        </p:spPr>
        <p:txBody>
          <a:bodyPr wrap="square" rtlCol="0">
            <a:spAutoFit/>
          </a:bodyPr>
          <a:lstStyle/>
          <a:p>
            <a:r>
              <a:rPr lang="en-US" sz="2800" dirty="0">
                <a:latin typeface="Book Antiqua" panose="02040602050305030304" pitchFamily="18" charset="0"/>
              </a:rPr>
              <a:t>TITLE OF THE TOPIC: ENDO – PERIO LESION </a:t>
            </a:r>
          </a:p>
        </p:txBody>
      </p:sp>
      <p:sp>
        <p:nvSpPr>
          <p:cNvPr id="6" name="TextBox 5"/>
          <p:cNvSpPr txBox="1"/>
          <p:nvPr/>
        </p:nvSpPr>
        <p:spPr>
          <a:xfrm>
            <a:off x="203200" y="5715000"/>
            <a:ext cx="11393714" cy="954107"/>
          </a:xfrm>
          <a:prstGeom prst="rect">
            <a:avLst/>
          </a:prstGeom>
          <a:noFill/>
        </p:spPr>
        <p:txBody>
          <a:bodyPr wrap="square" rtlCol="0">
            <a:spAutoFit/>
          </a:bodyPr>
          <a:lstStyle/>
          <a:p>
            <a:pPr algn="ctr"/>
            <a:r>
              <a:rPr lang="en-US" sz="2800" dirty="0">
                <a:latin typeface="Book Antiqua" panose="02040602050305030304" pitchFamily="18" charset="0"/>
              </a:rPr>
              <a:t>DEPARTMENT OF CONSERVATIVE DENTISTRY AND ENDODONTICS </a:t>
            </a: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0" y="-14515"/>
            <a:ext cx="1857828" cy="2114550"/>
          </a:xfrm>
          <a:prstGeom prst="rect">
            <a:avLst/>
          </a:prstGeom>
        </p:spPr>
      </p:pic>
      <p:sp>
        <p:nvSpPr>
          <p:cNvPr id="2" name="Slide Number Placeholder 1"/>
          <p:cNvSpPr>
            <a:spLocks noGrp="1"/>
          </p:cNvSpPr>
          <p:nvPr>
            <p:ph type="sldNum" sz="quarter" idx="12"/>
          </p:nvPr>
        </p:nvSpPr>
        <p:spPr/>
        <p:txBody>
          <a:bodyPr/>
          <a:lstStyle/>
          <a:p>
            <a:fld id="{72795863-2509-495E-A4D3-2D1EB08AA326}" type="slidenum">
              <a:rPr lang="en-US" smtClean="0"/>
              <a:t>1</a:t>
            </a:fld>
            <a:endParaRPr lang="en-US" dirty="0"/>
          </a:p>
        </p:txBody>
      </p:sp>
    </p:spTree>
    <p:extLst>
      <p:ext uri="{BB962C8B-B14F-4D97-AF65-F5344CB8AC3E}">
        <p14:creationId xmlns:p14="http://schemas.microsoft.com/office/powerpoint/2010/main" val="130744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RESORPTIONS</a:t>
            </a:r>
          </a:p>
        </p:txBody>
      </p:sp>
      <p:sp>
        <p:nvSpPr>
          <p:cNvPr id="3" name="Content Placeholder 2"/>
          <p:cNvSpPr>
            <a:spLocks noGrp="1"/>
          </p:cNvSpPr>
          <p:nvPr>
            <p:ph idx="1"/>
          </p:nvPr>
        </p:nvSpPr>
        <p:spPr/>
        <p:txBody>
          <a:bodyPr/>
          <a:lstStyle/>
          <a:p>
            <a:pPr>
              <a:lnSpc>
                <a:spcPct val="150000"/>
              </a:lnSpc>
            </a:pPr>
            <a:r>
              <a:rPr lang="en-US" sz="2400">
                <a:latin typeface="Times New Roman" panose="02020603050405020304" charset="0"/>
                <a:cs typeface="Times New Roman" panose="02020603050405020304" charset="0"/>
              </a:rPr>
              <a:t>Root resorption is a condition associated with either a physiologic or a pathologic process resulting in a loss ofdentin, cementum, and/or bone</a:t>
            </a:r>
            <a:r>
              <a:rPr lang="en-IN" altLang="en-US" sz="2400">
                <a:latin typeface="Times New Roman" panose="02020603050405020304" charset="0"/>
                <a:cs typeface="Times New Roman" panose="02020603050405020304" charset="0"/>
              </a:rPr>
              <a:t>.</a:t>
            </a:r>
          </a:p>
          <a:p>
            <a:pPr>
              <a:lnSpc>
                <a:spcPct val="150000"/>
              </a:lnSpc>
            </a:pPr>
            <a:r>
              <a:rPr lang="en-IN" altLang="en-US" sz="2400">
                <a:latin typeface="Times New Roman" panose="02020603050405020304" charset="0"/>
                <a:cs typeface="Times New Roman" panose="02020603050405020304" charset="0"/>
              </a:rPr>
              <a:t>Non-infective root resorption and infective root resorption.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NON INFECTIVE ROOT RESORPTION</a:t>
            </a:r>
          </a:p>
        </p:txBody>
      </p:sp>
      <p:sp>
        <p:nvSpPr>
          <p:cNvPr id="3" name="Content Placeholder 2"/>
          <p:cNvSpPr>
            <a:spLocks noGrp="1"/>
          </p:cNvSpPr>
          <p:nvPr>
            <p:ph idx="1"/>
          </p:nvPr>
        </p:nvSpPr>
        <p:spPr/>
        <p:txBody>
          <a:bodyPr>
            <a:normAutofit lnSpcReduction="10000"/>
          </a:bodyPr>
          <a:lstStyle/>
          <a:p>
            <a:pPr>
              <a:lnSpc>
                <a:spcPct val="150000"/>
              </a:lnSpc>
            </a:pPr>
            <a:r>
              <a:rPr lang="en-IN" altLang="en-US" sz="2400">
                <a:latin typeface="Times New Roman" panose="02020603050405020304" charset="0"/>
                <a:cs typeface="Times New Roman" panose="02020603050405020304" charset="0"/>
              </a:rPr>
              <a:t>O</a:t>
            </a:r>
            <a:r>
              <a:rPr lang="en-US" sz="2400">
                <a:latin typeface="Times New Roman" panose="02020603050405020304" charset="0"/>
                <a:cs typeface="Times New Roman" panose="02020603050405020304" charset="0"/>
              </a:rPr>
              <a:t>ccurs as a result of a tissular response to non-microbial stimuli in the affected tissues. </a:t>
            </a:r>
          </a:p>
          <a:p>
            <a:pPr>
              <a:lnSpc>
                <a:spcPct val="150000"/>
              </a:lnSpc>
            </a:pPr>
            <a:r>
              <a:rPr lang="en-US" sz="2400">
                <a:latin typeface="Times New Roman" panose="02020603050405020304" charset="0"/>
                <a:cs typeface="Times New Roman" panose="02020603050405020304" charset="0"/>
              </a:rPr>
              <a:t>It includes</a:t>
            </a:r>
          </a:p>
          <a:p>
            <a:pPr>
              <a:lnSpc>
                <a:spcPct val="150000"/>
              </a:lnSpc>
            </a:pPr>
            <a:r>
              <a:rPr lang="en-IN" altLang="en-US" sz="2400">
                <a:latin typeface="Times New Roman" panose="02020603050405020304" charset="0"/>
                <a:cs typeface="Times New Roman" panose="02020603050405020304" charset="0"/>
              </a:rPr>
              <a:t>T</a:t>
            </a:r>
            <a:r>
              <a:rPr lang="en-US" sz="2400">
                <a:latin typeface="Times New Roman" panose="02020603050405020304" charset="0"/>
                <a:cs typeface="Times New Roman" panose="02020603050405020304" charset="0"/>
              </a:rPr>
              <a:t>ransient root resorption, </a:t>
            </a:r>
          </a:p>
          <a:p>
            <a:pPr>
              <a:lnSpc>
                <a:spcPct val="150000"/>
              </a:lnSpc>
            </a:pPr>
            <a:r>
              <a:rPr lang="en-IN" altLang="en-US" sz="2400">
                <a:latin typeface="Times New Roman" panose="02020603050405020304" charset="0"/>
                <a:cs typeface="Times New Roman" panose="02020603050405020304" charset="0"/>
              </a:rPr>
              <a:t>P</a:t>
            </a:r>
            <a:r>
              <a:rPr lang="en-US" sz="2400">
                <a:latin typeface="Times New Roman" panose="02020603050405020304" charset="0"/>
                <a:cs typeface="Times New Roman" panose="02020603050405020304" charset="0"/>
              </a:rPr>
              <a:t>ressure-induced root resorption, </a:t>
            </a:r>
          </a:p>
          <a:p>
            <a:pPr>
              <a:lnSpc>
                <a:spcPct val="150000"/>
              </a:lnSpc>
            </a:pPr>
            <a:r>
              <a:rPr lang="en-IN" altLang="en-US" sz="2400">
                <a:latin typeface="Times New Roman" panose="02020603050405020304" charset="0"/>
                <a:cs typeface="Times New Roman" panose="02020603050405020304" charset="0"/>
              </a:rPr>
              <a:t>C</a:t>
            </a:r>
            <a:r>
              <a:rPr lang="en-US" sz="2400">
                <a:latin typeface="Times New Roman" panose="02020603050405020304" charset="0"/>
                <a:cs typeface="Times New Roman" panose="02020603050405020304" charset="0"/>
              </a:rPr>
              <a:t>hemical-induced root resorption, and </a:t>
            </a:r>
          </a:p>
          <a:p>
            <a:pPr>
              <a:lnSpc>
                <a:spcPct val="150000"/>
              </a:lnSpc>
            </a:pPr>
            <a:r>
              <a:rPr lang="en-IN" altLang="en-US" sz="2400">
                <a:latin typeface="Times New Roman" panose="02020603050405020304" charset="0"/>
                <a:cs typeface="Times New Roman" panose="02020603050405020304" charset="0"/>
              </a:rPr>
              <a:t>R</a:t>
            </a:r>
            <a:r>
              <a:rPr lang="en-US" sz="2400">
                <a:latin typeface="Times New Roman" panose="02020603050405020304" charset="0"/>
                <a:cs typeface="Times New Roman" panose="02020603050405020304" charset="0"/>
              </a:rPr>
              <a:t>eplacement resorption.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TRANSIENT ROOT RESORPTION</a:t>
            </a:r>
          </a:p>
        </p:txBody>
      </p:sp>
      <p:sp>
        <p:nvSpPr>
          <p:cNvPr id="3" name="Content Placeholder 2"/>
          <p:cNvSpPr>
            <a:spLocks noGrp="1"/>
          </p:cNvSpPr>
          <p:nvPr>
            <p:ph idx="1"/>
          </p:nvPr>
        </p:nvSpPr>
        <p:spPr/>
        <p:txBody>
          <a:bodyPr>
            <a:normAutofit/>
          </a:bodyPr>
          <a:lstStyle/>
          <a:p>
            <a:r>
              <a:rPr lang="en-IN" altLang="en-US" sz="2400">
                <a:solidFill>
                  <a:srgbClr val="FF0000"/>
                </a:solidFill>
                <a:latin typeface="Times New Roman" panose="02020603050405020304" charset="0"/>
                <a:cs typeface="Times New Roman" panose="02020603050405020304" charset="0"/>
              </a:rPr>
              <a:t>R</a:t>
            </a:r>
            <a:r>
              <a:rPr lang="en-US" sz="2400">
                <a:solidFill>
                  <a:srgbClr val="FF0000"/>
                </a:solidFill>
                <a:latin typeface="Times New Roman" panose="02020603050405020304" charset="0"/>
                <a:cs typeface="Times New Roman" panose="02020603050405020304" charset="0"/>
              </a:rPr>
              <a:t>emodeling resorption</a:t>
            </a:r>
            <a:r>
              <a:rPr lang="en-IN" altLang="en-US" sz="2400">
                <a:solidFill>
                  <a:srgbClr val="FF0000"/>
                </a:solidFill>
                <a:latin typeface="Times New Roman" panose="02020603050405020304" charset="0"/>
                <a:cs typeface="Times New Roman" panose="02020603050405020304" charset="0"/>
              </a:rPr>
              <a:t>.</a:t>
            </a:r>
            <a:endParaRPr lang="en-US" sz="2400">
              <a:latin typeface="Times New Roman" panose="02020603050405020304" charset="0"/>
              <a:cs typeface="Times New Roman" panose="02020603050405020304" charset="0"/>
            </a:endParaRPr>
          </a:p>
          <a:p>
            <a:r>
              <a:rPr lang="en-US" sz="2400">
                <a:latin typeface="Times New Roman" panose="02020603050405020304" charset="0"/>
                <a:cs typeface="Times New Roman" panose="02020603050405020304" charset="0"/>
              </a:rPr>
              <a:t> </a:t>
            </a:r>
            <a:r>
              <a:rPr lang="en-IN" altLang="en-US" sz="2400">
                <a:latin typeface="Times New Roman" panose="02020603050405020304" charset="0"/>
                <a:cs typeface="Times New Roman" panose="02020603050405020304" charset="0"/>
              </a:rPr>
              <a:t>It </a:t>
            </a:r>
            <a:r>
              <a:rPr lang="en-US" sz="2400">
                <a:latin typeface="Times New Roman" panose="02020603050405020304" charset="0"/>
                <a:cs typeface="Times New Roman" panose="02020603050405020304" charset="0"/>
              </a:rPr>
              <a:t>is a reparative process that occurs in response to minor tra</a:t>
            </a:r>
            <a:r>
              <a:rPr lang="en-IN" altLang="en-US" sz="2400">
                <a:latin typeface="Times New Roman" panose="02020603050405020304" charset="0"/>
                <a:cs typeface="Times New Roman" panose="02020603050405020304" charset="0"/>
              </a:rPr>
              <a:t>u</a:t>
            </a:r>
            <a:r>
              <a:rPr lang="en-US" sz="2400">
                <a:latin typeface="Times New Roman" panose="02020603050405020304" charset="0"/>
                <a:cs typeface="Times New Roman" panose="02020603050405020304" charset="0"/>
              </a:rPr>
              <a:t>ma to the normal functioning teeth. </a:t>
            </a:r>
          </a:p>
          <a:p>
            <a:r>
              <a:rPr lang="en-US" sz="2400">
                <a:latin typeface="Times New Roman" panose="02020603050405020304" charset="0"/>
                <a:cs typeface="Times New Roman" panose="02020603050405020304" charset="0"/>
              </a:rPr>
              <a:t>Microscopically, small areas of cemental and dentinal resorption repaired by the cementum are seen. </a:t>
            </a:r>
          </a:p>
          <a:p>
            <a:r>
              <a:rPr lang="en-US" sz="2400">
                <a:latin typeface="Times New Roman" panose="02020603050405020304" charset="0"/>
                <a:cs typeface="Times New Roman" panose="02020603050405020304" charset="0"/>
              </a:rPr>
              <a:t>This phenomenon does not present a clinical problem and can only be appreciated microscopically.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altLang="en-US" sz="2800" b="1">
                <a:latin typeface="Times New Roman" panose="02020603050405020304" charset="0"/>
                <a:cs typeface="Times New Roman" panose="02020603050405020304" charset="0"/>
              </a:rPr>
              <a:t>PRESSURE INDUCED ROOT RESORPTION</a:t>
            </a:r>
          </a:p>
        </p:txBody>
      </p:sp>
      <p:sp>
        <p:nvSpPr>
          <p:cNvPr id="3" name="Content Placeholder 2"/>
          <p:cNvSpPr>
            <a:spLocks noGrp="1"/>
          </p:cNvSpPr>
          <p:nvPr>
            <p:ph idx="1"/>
          </p:nvPr>
        </p:nvSpPr>
        <p:spPr>
          <a:xfrm>
            <a:off x="905510" y="1847850"/>
            <a:ext cx="10515600" cy="4351338"/>
          </a:xfrm>
        </p:spPr>
        <p:txBody>
          <a:bodyPr>
            <a:normAutofit/>
          </a:bodyPr>
          <a:lstStyle/>
          <a:p>
            <a:pPr marL="0" indent="0">
              <a:lnSpc>
                <a:spcPct val="150000"/>
              </a:lnSpc>
              <a:buNone/>
            </a:pPr>
            <a:r>
              <a:rPr lang="en-IN" altLang="en-US" sz="2400">
                <a:latin typeface="Times New Roman" panose="02020603050405020304" charset="0"/>
                <a:cs typeface="Times New Roman" panose="02020603050405020304" charset="0"/>
              </a:rPr>
              <a:t>1)</a:t>
            </a:r>
            <a:r>
              <a:rPr lang="en-US" sz="2400">
                <a:latin typeface="Times New Roman" panose="02020603050405020304" charset="0"/>
                <a:cs typeface="Times New Roman" panose="02020603050405020304" charset="0"/>
              </a:rPr>
              <a:t>Succedaneous teeth or tooth impactions can create pressure on roots</a:t>
            </a:r>
            <a:r>
              <a:rPr lang="en-IN" altLang="en-US" sz="2400">
                <a:latin typeface="Times New Roman" panose="02020603050405020304" charset="0"/>
                <a:cs typeface="Times New Roman" panose="02020603050405020304" charset="0"/>
              </a:rPr>
              <a:t>.</a:t>
            </a:r>
            <a:r>
              <a:rPr lang="en-US" sz="2400">
                <a:latin typeface="Times New Roman" panose="02020603050405020304" charset="0"/>
                <a:cs typeface="Times New Roman" panose="02020603050405020304" charset="0"/>
              </a:rPr>
              <a:t> . </a:t>
            </a:r>
          </a:p>
          <a:p>
            <a:pPr marL="0" indent="0">
              <a:lnSpc>
                <a:spcPct val="150000"/>
              </a:lnSpc>
              <a:buNone/>
            </a:pPr>
            <a:r>
              <a:rPr lang="en-IN" altLang="en-US" sz="2400">
                <a:latin typeface="Times New Roman" panose="02020603050405020304" charset="0"/>
                <a:cs typeface="Times New Roman" panose="02020603050405020304" charset="0"/>
              </a:rPr>
              <a:t>2)E</a:t>
            </a:r>
            <a:r>
              <a:rPr lang="en-US" sz="2400">
                <a:latin typeface="Times New Roman" panose="02020603050405020304" charset="0"/>
                <a:cs typeface="Times New Roman" panose="02020603050405020304" charset="0"/>
              </a:rPr>
              <a:t>xpanding lesions that exert pressure, e.g. tumors or cysts </a:t>
            </a:r>
          </a:p>
          <a:p>
            <a:pPr>
              <a:lnSpc>
                <a:spcPct val="150000"/>
              </a:lnSpc>
            </a:pPr>
            <a:r>
              <a:rPr lang="en-IN" altLang="en-US" sz="2400">
                <a:latin typeface="Times New Roman" panose="02020603050405020304" charset="0"/>
                <a:cs typeface="Times New Roman" panose="02020603050405020304" charset="0"/>
              </a:rPr>
              <a:t>A</a:t>
            </a:r>
            <a:r>
              <a:rPr lang="en-US" sz="2400">
                <a:latin typeface="Times New Roman" panose="02020603050405020304" charset="0"/>
                <a:cs typeface="Times New Roman" panose="02020603050405020304" charset="0"/>
              </a:rPr>
              <a:t>symptomatic unless secondary infection occurs.</a:t>
            </a:r>
          </a:p>
          <a:p>
            <a:pPr marL="0" indent="0">
              <a:lnSpc>
                <a:spcPct val="150000"/>
              </a:lnSpc>
              <a:buNone/>
            </a:pPr>
            <a:r>
              <a:rPr lang="en-IN" altLang="en-US" sz="2400">
                <a:latin typeface="Times New Roman" panose="02020603050405020304" charset="0"/>
                <a:cs typeface="Times New Roman" panose="02020603050405020304" charset="0"/>
              </a:rPr>
              <a:t>3)</a:t>
            </a:r>
            <a:r>
              <a:rPr lang="en-US" sz="2400">
                <a:latin typeface="Times New Roman" panose="02020603050405020304" charset="0"/>
                <a:cs typeface="Times New Roman" panose="02020603050405020304" charset="0"/>
              </a:rPr>
              <a:t>Iatrogenic pressure, such as excessive orthodontic movements</a:t>
            </a:r>
            <a:r>
              <a:rPr lang="en-IN" altLang="en-US" sz="2400">
                <a:latin typeface="Times New Roman" panose="02020603050405020304" charset="0"/>
                <a:cs typeface="Times New Roman" panose="02020603050405020304" charset="0"/>
              </a:rPr>
              <a:t>.</a:t>
            </a:r>
            <a:endParaRPr lang="en-US" sz="2400">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rPr>
              <a:t>The resorption will stop once the stimulus is removed.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altLang="en-US" sz="2800" b="1">
                <a:latin typeface="Times New Roman" panose="02020603050405020304" charset="0"/>
                <a:cs typeface="Times New Roman" panose="02020603050405020304" charset="0"/>
              </a:rPr>
              <a:t>CHEMICAL INDUCED ROOT RESORPTION</a:t>
            </a:r>
          </a:p>
        </p:txBody>
      </p:sp>
      <p:sp>
        <p:nvSpPr>
          <p:cNvPr id="3" name="Content Placeholder 2"/>
          <p:cNvSpPr>
            <a:spLocks noGrp="1"/>
          </p:cNvSpPr>
          <p:nvPr>
            <p:ph idx="1"/>
          </p:nvPr>
        </p:nvSpPr>
        <p:spPr/>
        <p:txBody>
          <a:bodyPr>
            <a:normAutofit/>
          </a:bodyPr>
          <a:lstStyle/>
          <a:p>
            <a:pPr>
              <a:lnSpc>
                <a:spcPct val="150000"/>
              </a:lnSpc>
            </a:pPr>
            <a:r>
              <a:rPr lang="en-IN" altLang="en-US" sz="2400">
                <a:latin typeface="Times New Roman" panose="02020603050405020304" charset="0"/>
                <a:cs typeface="Times New Roman" panose="02020603050405020304" charset="0"/>
              </a:rPr>
              <a:t>I</a:t>
            </a:r>
            <a:r>
              <a:rPr lang="en-US" sz="2400">
                <a:latin typeface="Times New Roman" panose="02020603050405020304" charset="0"/>
                <a:cs typeface="Times New Roman" panose="02020603050405020304" charset="0"/>
              </a:rPr>
              <a:t>ntracoronal bleaching with highly concentrated oxiding agents, such as 30–35% hydrogen peroxide, can induce root resorption. </a:t>
            </a:r>
          </a:p>
          <a:p>
            <a:pPr>
              <a:lnSpc>
                <a:spcPct val="150000"/>
              </a:lnSpc>
            </a:pPr>
            <a:r>
              <a:rPr lang="en-US" sz="2400">
                <a:latin typeface="Times New Roman" panose="02020603050405020304" charset="0"/>
                <a:cs typeface="Times New Roman" panose="02020603050405020304" charset="0"/>
              </a:rPr>
              <a:t>The irritating chemical may diffuse through the dentinal tubules and when combined with heat, they are likely to cause necrosis of the cementum, inflammation of the periodontal ligament, and subsequently root resorption</a:t>
            </a:r>
            <a:r>
              <a:rPr lang="en-IN" altLang="en-US" sz="2400">
                <a:latin typeface="Times New Roman" panose="02020603050405020304" charset="0"/>
                <a:cs typeface="Times New Roman" panose="02020603050405020304" charset="0"/>
              </a:rPr>
              <a:t>.</a:t>
            </a:r>
            <a:endParaRPr lang="en-US" sz="2400">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rPr>
              <a:t>The process is liable to be enhanced in the presence of bacteria</a:t>
            </a:r>
            <a:r>
              <a:rPr lang="en-IN" altLang="en-US" sz="2400">
                <a:latin typeface="Times New Roman" panose="02020603050405020304" charset="0"/>
                <a:cs typeface="Times New Roman" panose="02020603050405020304" charset="0"/>
              </a:rPr>
              <a:t>.</a:t>
            </a:r>
            <a:endParaRPr lang="en-US" sz="2400">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rPr>
              <a:t>Previous traumatic injury and young age may act as predisposing factors</a:t>
            </a:r>
            <a:r>
              <a:rPr lang="en-IN" altLang="en-US" sz="2400">
                <a:latin typeface="Times New Roman" panose="02020603050405020304" charset="0"/>
                <a:cs typeface="Times New Roman" panose="02020603050405020304"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REPLACEMENT ROOT RESORPTION</a:t>
            </a:r>
          </a:p>
        </p:txBody>
      </p:sp>
      <p:sp>
        <p:nvSpPr>
          <p:cNvPr id="3" name="Content Placeholder 2"/>
          <p:cNvSpPr>
            <a:spLocks noGrp="1"/>
          </p:cNvSpPr>
          <p:nvPr>
            <p:ph idx="1"/>
          </p:nvPr>
        </p:nvSpPr>
        <p:spPr/>
        <p:txBody>
          <a:bodyPr>
            <a:normAutofit/>
          </a:bodyPr>
          <a:lstStyle/>
          <a:p>
            <a:r>
              <a:rPr lang="en-IN" altLang="en-US" sz="2400">
                <a:latin typeface="Times New Roman" panose="02020603050405020304" charset="0"/>
                <a:cs typeface="Times New Roman" panose="02020603050405020304" charset="0"/>
              </a:rPr>
              <a:t>A</a:t>
            </a:r>
            <a:r>
              <a:rPr lang="en-US" sz="2400">
                <a:latin typeface="Times New Roman" panose="02020603050405020304" charset="0"/>
                <a:cs typeface="Times New Roman" panose="02020603050405020304" charset="0"/>
              </a:rPr>
              <a:t>nkylosis</a:t>
            </a:r>
          </a:p>
          <a:p>
            <a:r>
              <a:rPr lang="en-US" sz="2400">
                <a:latin typeface="Times New Roman" panose="02020603050405020304" charset="0"/>
                <a:cs typeface="Times New Roman" panose="02020603050405020304" charset="0"/>
              </a:rPr>
              <a:t> </a:t>
            </a:r>
            <a:r>
              <a:rPr lang="en-IN" altLang="en-US" sz="2400">
                <a:latin typeface="Times New Roman" panose="02020603050405020304" charset="0"/>
                <a:cs typeface="Times New Roman" panose="02020603050405020304" charset="0"/>
              </a:rPr>
              <a:t>E</a:t>
            </a:r>
            <a:r>
              <a:rPr lang="en-US" sz="2400">
                <a:latin typeface="Times New Roman" panose="02020603050405020304" charset="0"/>
                <a:cs typeface="Times New Roman" panose="02020603050405020304" charset="0"/>
              </a:rPr>
              <a:t>xtensive necrosis of the periodontal ligament with formation of bone onto a denuded area of the root surface </a:t>
            </a:r>
            <a:r>
              <a:rPr lang="en-IN" altLang="en-US" sz="2400">
                <a:latin typeface="Times New Roman" panose="02020603050405020304" charset="0"/>
                <a:cs typeface="Times New Roman" panose="02020603050405020304" charset="0"/>
              </a:rPr>
              <a:t>.</a:t>
            </a:r>
            <a:endParaRPr lang="en-US" sz="2400">
              <a:latin typeface="Times New Roman" panose="02020603050405020304" charset="0"/>
              <a:cs typeface="Times New Roman" panose="02020603050405020304" charset="0"/>
            </a:endParaRPr>
          </a:p>
          <a:p>
            <a:r>
              <a:rPr lang="en-IN" altLang="en-US" sz="2400">
                <a:latin typeface="Times New Roman" panose="02020603050405020304" charset="0"/>
                <a:cs typeface="Times New Roman" panose="02020603050405020304" charset="0"/>
              </a:rPr>
              <a:t>C</a:t>
            </a:r>
            <a:r>
              <a:rPr lang="en-US" sz="2400">
                <a:latin typeface="Times New Roman" panose="02020603050405020304" charset="0"/>
                <a:cs typeface="Times New Roman" panose="02020603050405020304" charset="0"/>
              </a:rPr>
              <a:t>omplication of luxation injuries, especially in avulsed teeth </a:t>
            </a:r>
            <a:r>
              <a:rPr lang="en-IN" altLang="en-US" sz="2400">
                <a:latin typeface="Times New Roman" panose="02020603050405020304" charset="0"/>
                <a:cs typeface="Times New Roman" panose="02020603050405020304" charset="0"/>
              </a:rPr>
              <a:t>.</a:t>
            </a:r>
          </a:p>
          <a:p>
            <a:r>
              <a:rPr lang="en-IN" altLang="en-US" sz="2400">
                <a:latin typeface="Times New Roman" panose="02020603050405020304" charset="0"/>
                <a:cs typeface="Times New Roman" panose="02020603050405020304" charset="0"/>
              </a:rPr>
              <a:t>Certain periodontal procedures .</a:t>
            </a:r>
          </a:p>
          <a:p>
            <a:r>
              <a:rPr lang="en-IN" altLang="en-US" sz="2400">
                <a:latin typeface="Times New Roman" panose="02020603050405020304" charset="0"/>
                <a:cs typeface="Times New Roman" panose="02020603050405020304" charset="0"/>
              </a:rPr>
              <a:t>Periodontal wound healing .</a:t>
            </a:r>
          </a:p>
          <a:p>
            <a:r>
              <a:rPr lang="en-IN" altLang="en-US" sz="2400">
                <a:latin typeface="Times New Roman" panose="02020603050405020304" charset="0"/>
                <a:cs typeface="Times New Roman" panose="02020603050405020304" charset="0"/>
              </a:rPr>
              <a:t> Granulation tissue derived from bone or gingival connective tissue may induce root resorption and ankylosis.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a:latin typeface="Times New Roman" panose="02020603050405020304" charset="0"/>
                <a:cs typeface="Times New Roman" panose="02020603050405020304" charset="0"/>
              </a:rPr>
              <a:t>DIAGNOSIS</a:t>
            </a:r>
          </a:p>
        </p:txBody>
      </p:sp>
      <p:sp>
        <p:nvSpPr>
          <p:cNvPr id="3" name="Content Placeholder 2"/>
          <p:cNvSpPr>
            <a:spLocks noGrp="1"/>
          </p:cNvSpPr>
          <p:nvPr>
            <p:ph idx="1"/>
          </p:nvPr>
        </p:nvSpPr>
        <p:spPr/>
        <p:txBody>
          <a:bodyPr>
            <a:normAutofit/>
          </a:bodyPr>
          <a:lstStyle/>
          <a:p>
            <a:r>
              <a:rPr lang="en-US" sz="2400" u="sng">
                <a:latin typeface="Times New Roman" panose="02020603050405020304" charset="0"/>
                <a:cs typeface="Times New Roman" panose="02020603050405020304" charset="0"/>
              </a:rPr>
              <a:t>Clinically </a:t>
            </a:r>
            <a:r>
              <a:rPr lang="en-IN" altLang="en-US" sz="2400" u="sng">
                <a:latin typeface="Times New Roman" panose="02020603050405020304" charset="0"/>
                <a:cs typeface="Times New Roman" panose="02020603050405020304" charset="0"/>
              </a:rPr>
              <a:t> </a:t>
            </a:r>
            <a:endParaRPr lang="en-IN" altLang="en-US" sz="2400">
              <a:latin typeface="Times New Roman" panose="02020603050405020304" charset="0"/>
              <a:cs typeface="Times New Roman" panose="02020603050405020304" charset="0"/>
            </a:endParaRPr>
          </a:p>
          <a:p>
            <a:r>
              <a:rPr lang="en-IN" altLang="en-US" sz="2400">
                <a:latin typeface="Times New Roman" panose="02020603050405020304" charset="0"/>
                <a:cs typeface="Times New Roman" panose="02020603050405020304" charset="0"/>
              </a:rPr>
              <a:t>L</a:t>
            </a:r>
            <a:r>
              <a:rPr lang="en-US" sz="2400">
                <a:latin typeface="Times New Roman" panose="02020603050405020304" charset="0"/>
                <a:cs typeface="Times New Roman" panose="02020603050405020304" charset="0"/>
              </a:rPr>
              <a:t>ack of mobility</a:t>
            </a:r>
          </a:p>
          <a:p>
            <a:r>
              <a:rPr lang="en-IN" altLang="en-US" sz="2400">
                <a:latin typeface="Times New Roman" panose="02020603050405020304" charset="0"/>
                <a:cs typeface="Times New Roman" panose="02020603050405020304" charset="0"/>
              </a:rPr>
              <a:t>M</a:t>
            </a:r>
            <a:r>
              <a:rPr lang="en-US" sz="2400">
                <a:latin typeface="Times New Roman" panose="02020603050405020304" charset="0"/>
                <a:cs typeface="Times New Roman" panose="02020603050405020304" charset="0"/>
              </a:rPr>
              <a:t>etallic sound upon percussion,</a:t>
            </a:r>
          </a:p>
          <a:p>
            <a:r>
              <a:rPr lang="en-IN" altLang="en-US" sz="2400">
                <a:latin typeface="Times New Roman" panose="02020603050405020304" charset="0"/>
                <a:cs typeface="Times New Roman" panose="02020603050405020304" charset="0"/>
              </a:rPr>
              <a:t>I</a:t>
            </a:r>
            <a:r>
              <a:rPr lang="en-US" sz="2400">
                <a:latin typeface="Times New Roman" panose="02020603050405020304" charset="0"/>
                <a:cs typeface="Times New Roman" panose="02020603050405020304" charset="0"/>
              </a:rPr>
              <a:t>nfraocclusion. </a:t>
            </a:r>
          </a:p>
          <a:p>
            <a:r>
              <a:rPr lang="en-US" sz="2400" u="sng">
                <a:latin typeface="Times New Roman" panose="02020603050405020304" charset="0"/>
                <a:cs typeface="Times New Roman" panose="02020603050405020304" charset="0"/>
              </a:rPr>
              <a:t>Radiographically</a:t>
            </a:r>
          </a:p>
          <a:p>
            <a:r>
              <a:rPr lang="en-IN" altLang="en-US" sz="2400">
                <a:latin typeface="Times New Roman" panose="02020603050405020304" charset="0"/>
                <a:cs typeface="Times New Roman" panose="02020603050405020304" charset="0"/>
              </a:rPr>
              <a:t>A</a:t>
            </a:r>
            <a:r>
              <a:rPr lang="en-US" sz="2400">
                <a:latin typeface="Times New Roman" panose="02020603050405020304" charset="0"/>
                <a:cs typeface="Times New Roman" panose="02020603050405020304" charset="0"/>
              </a:rPr>
              <a:t>bsence of a periodontal ligament space is evident and the ingrowth of bone into the root will present a characteristic ‘moth-eaten’ appearance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altLang="en-US" sz="2800" b="1">
                <a:latin typeface="Times New Roman" panose="02020603050405020304" charset="0"/>
                <a:cs typeface="Times New Roman" panose="02020603050405020304" charset="0"/>
              </a:rPr>
              <a:t>EXTRACANAL INVASIVE ROOT RESORPTION</a:t>
            </a:r>
          </a:p>
        </p:txBody>
      </p:sp>
      <p:sp>
        <p:nvSpPr>
          <p:cNvPr id="3" name="Content Placeholder 2"/>
          <p:cNvSpPr>
            <a:spLocks noGrp="1"/>
          </p:cNvSpPr>
          <p:nvPr>
            <p:ph idx="1"/>
          </p:nvPr>
        </p:nvSpPr>
        <p:spPr/>
        <p:txBody>
          <a:bodyPr>
            <a:normAutofit fontScale="90000" lnSpcReduction="20000"/>
          </a:bodyPr>
          <a:lstStyle/>
          <a:p>
            <a:pPr>
              <a:lnSpc>
                <a:spcPct val="150000"/>
              </a:lnSpc>
            </a:pPr>
            <a:r>
              <a:rPr lang="en-IN" altLang="en-US" sz="2400">
                <a:latin typeface="Times New Roman" panose="02020603050405020304" charset="0"/>
                <a:cs typeface="Times New Roman" panose="02020603050405020304" charset="0"/>
              </a:rPr>
              <a:t>Uncommon.</a:t>
            </a:r>
          </a:p>
          <a:p>
            <a:pPr>
              <a:lnSpc>
                <a:spcPct val="150000"/>
              </a:lnSpc>
            </a:pPr>
            <a:r>
              <a:rPr lang="en-IN" altLang="en-US" sz="2400">
                <a:latin typeface="Times New Roman" panose="02020603050405020304" charset="0"/>
                <a:cs typeface="Times New Roman" panose="02020603050405020304" charset="0"/>
              </a:rPr>
              <a:t>Cervical location, and invasive nature.  </a:t>
            </a:r>
          </a:p>
          <a:p>
            <a:pPr>
              <a:lnSpc>
                <a:spcPct val="150000"/>
              </a:lnSpc>
            </a:pPr>
            <a:r>
              <a:rPr lang="en-IN" altLang="en-US" sz="2400">
                <a:latin typeface="Times New Roman" panose="02020603050405020304" charset="0"/>
                <a:cs typeface="Times New Roman" panose="02020603050405020304" charset="0"/>
              </a:rPr>
              <a:t>The process progressively resorbs cementum, enamel, and dentin and later may involve the pulp space. </a:t>
            </a:r>
          </a:p>
          <a:p>
            <a:pPr>
              <a:lnSpc>
                <a:spcPct val="150000"/>
              </a:lnSpc>
            </a:pPr>
            <a:r>
              <a:rPr lang="en-IN" altLang="en-US" sz="2400">
                <a:latin typeface="Times New Roman" panose="02020603050405020304" charset="0"/>
                <a:cs typeface="Times New Roman" panose="02020603050405020304" charset="0"/>
              </a:rPr>
              <a:t>No signs or symptoms unless the resorption is associated with pulpal or periodontal infection. </a:t>
            </a:r>
          </a:p>
          <a:p>
            <a:pPr>
              <a:lnSpc>
                <a:spcPct val="150000"/>
              </a:lnSpc>
            </a:pPr>
            <a:r>
              <a:rPr lang="en-IN" altLang="en-US" sz="2400">
                <a:latin typeface="Times New Roman" panose="02020603050405020304" charset="0"/>
                <a:cs typeface="Times New Roman" panose="02020603050405020304" charset="0"/>
              </a:rPr>
              <a:t>Secondary bacterial invasion into the pulp or periodontal ligament space</a:t>
            </a:r>
            <a:r>
              <a:rPr lang="en-IN" altLang="en-US" sz="2400">
                <a:latin typeface="Times New Roman" panose="02020603050405020304" charset="0"/>
                <a:cs typeface="Times New Roman" panose="02020603050405020304" charset="0"/>
                <a:sym typeface="+mn-ea"/>
              </a:rPr>
              <a:t>will cause an inflammation of the tissues accompanied by pain.</a:t>
            </a:r>
            <a:endParaRPr lang="en-IN" altLang="en-US" sz="2400">
              <a:latin typeface="Times New Roman" panose="02020603050405020304" charset="0"/>
              <a:cs typeface="Times New Roman" panose="02020603050405020304" charset="0"/>
            </a:endParaRPr>
          </a:p>
          <a:p>
            <a:pPr>
              <a:lnSpc>
                <a:spcPct val="150000"/>
              </a:lnSpc>
            </a:pPr>
            <a:endParaRPr lang="en-IN" altLang="en-US" sz="2400">
              <a:latin typeface="Times New Roman" panose="02020603050405020304" charset="0"/>
              <a:cs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nSpc>
                <a:spcPct val="150000"/>
              </a:lnSpc>
            </a:pPr>
            <a:r>
              <a:rPr lang="en-IN" altLang="en-US" sz="2400">
                <a:latin typeface="Times New Roman" panose="02020603050405020304" charset="0"/>
                <a:cs typeface="Times New Roman" panose="02020603050405020304" charset="0"/>
                <a:sym typeface="+mn-ea"/>
              </a:rPr>
              <a:t>only detected by routine radiographic examination.</a:t>
            </a:r>
            <a:endParaRPr lang="en-IN" altLang="en-US" sz="2400">
              <a:latin typeface="Times New Roman" panose="02020603050405020304" charset="0"/>
              <a:cs typeface="Times New Roman" panose="02020603050405020304" charset="0"/>
            </a:endParaRPr>
          </a:p>
          <a:p>
            <a:pPr>
              <a:lnSpc>
                <a:spcPct val="150000"/>
              </a:lnSpc>
            </a:pPr>
            <a:r>
              <a:rPr lang="en-IN" altLang="en-US" sz="2400">
                <a:latin typeface="Times New Roman" panose="02020603050405020304" charset="0"/>
                <a:cs typeface="Times New Roman" panose="02020603050405020304" charset="0"/>
                <a:sym typeface="+mn-ea"/>
              </a:rPr>
              <a:t>Clinical features vary from a small defect at the gingival margin to a pink coronal discoloration of the tooth crown .</a:t>
            </a:r>
            <a:endParaRPr lang="en-IN" altLang="en-US" sz="2400">
              <a:latin typeface="Times New Roman" panose="02020603050405020304" charset="0"/>
              <a:cs typeface="Times New Roman" panose="02020603050405020304" charset="0"/>
            </a:endParaRPr>
          </a:p>
          <a:p>
            <a:pPr>
              <a:lnSpc>
                <a:spcPct val="150000"/>
              </a:lnSpc>
            </a:pPr>
            <a:r>
              <a:rPr lang="en-IN" altLang="en-US" sz="2400">
                <a:latin typeface="Times New Roman" panose="02020603050405020304" charset="0"/>
                <a:cs typeface="Times New Roman" panose="02020603050405020304" charset="0"/>
                <a:sym typeface="+mn-ea"/>
              </a:rPr>
              <a:t>Radiographically, the lesion varies from a well-delineated to irregularly boarded radiolucencies. </a:t>
            </a:r>
          </a:p>
          <a:p>
            <a:pPr>
              <a:lnSpc>
                <a:spcPct val="150000"/>
              </a:lnSpc>
            </a:pPr>
            <a:r>
              <a:rPr lang="en-IN" altLang="en-US" sz="2400">
                <a:latin typeface="Times New Roman" panose="02020603050405020304" charset="0"/>
                <a:cs typeface="Times New Roman" panose="02020603050405020304" charset="0"/>
                <a:sym typeface="+mn-ea"/>
              </a:rPr>
              <a:t>A characteristic radiopaque line generally separates the image of the lesion from that of the root canal, because the pulp remains protected by a thin layer of predentin until late in the process .</a:t>
            </a:r>
            <a:endParaRPr lang="en-IN" altLang="en-US"/>
          </a:p>
          <a:p>
            <a:endParaRPr lang="en-IN" altLang="en-US"/>
          </a:p>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IN" altLang="en-US"/>
              <a:t>  </a:t>
            </a:r>
            <a:r>
              <a:rPr lang="en-IN" altLang="en-US" sz="2400">
                <a:latin typeface="Times New Roman" panose="02020603050405020304" charset="0"/>
                <a:cs typeface="Times New Roman" panose="02020603050405020304" charset="0"/>
              </a:rPr>
              <a:t>P</a:t>
            </a:r>
            <a:r>
              <a:rPr lang="en-US" sz="2400">
                <a:latin typeface="Times New Roman" panose="02020603050405020304" charset="0"/>
                <a:cs typeface="Times New Roman" panose="02020603050405020304" charset="0"/>
              </a:rPr>
              <a:t>redisposing factors are </a:t>
            </a:r>
          </a:p>
          <a:p>
            <a:pPr>
              <a:lnSpc>
                <a:spcPct val="150000"/>
              </a:lnSpc>
            </a:pPr>
            <a:r>
              <a:rPr lang="en-IN" altLang="en-US" sz="2400">
                <a:latin typeface="Times New Roman" panose="02020603050405020304" charset="0"/>
                <a:cs typeface="Times New Roman" panose="02020603050405020304" charset="0"/>
              </a:rPr>
              <a:t>T</a:t>
            </a:r>
            <a:r>
              <a:rPr lang="en-US" sz="2400">
                <a:latin typeface="Times New Roman" panose="02020603050405020304" charset="0"/>
                <a:cs typeface="Times New Roman" panose="02020603050405020304" charset="0"/>
              </a:rPr>
              <a:t>raumatic injuries</a:t>
            </a:r>
          </a:p>
          <a:p>
            <a:pPr>
              <a:lnSpc>
                <a:spcPct val="150000"/>
              </a:lnSpc>
            </a:pPr>
            <a:r>
              <a:rPr lang="en-IN" altLang="en-US" sz="2400">
                <a:latin typeface="Times New Roman" panose="02020603050405020304" charset="0"/>
                <a:cs typeface="Times New Roman" panose="02020603050405020304" charset="0"/>
              </a:rPr>
              <a:t>O</a:t>
            </a:r>
            <a:r>
              <a:rPr lang="en-US" sz="2400">
                <a:latin typeface="Times New Roman" panose="02020603050405020304" charset="0"/>
                <a:cs typeface="Times New Roman" panose="02020603050405020304" charset="0"/>
              </a:rPr>
              <a:t>rthodontic treatment, and </a:t>
            </a:r>
          </a:p>
          <a:p>
            <a:pPr>
              <a:lnSpc>
                <a:spcPct val="150000"/>
              </a:lnSpc>
            </a:pPr>
            <a:r>
              <a:rPr lang="en-IN" altLang="en-US" sz="2400">
                <a:latin typeface="Times New Roman" panose="02020603050405020304" charset="0"/>
                <a:cs typeface="Times New Roman" panose="02020603050405020304" charset="0"/>
              </a:rPr>
              <a:t>I</a:t>
            </a:r>
            <a:r>
              <a:rPr lang="en-US" sz="2400">
                <a:latin typeface="Times New Roman" panose="02020603050405020304" charset="0"/>
                <a:cs typeface="Times New Roman" panose="02020603050405020304" charset="0"/>
              </a:rPr>
              <a:t>ntracoronal bleaching with highly concentrated oxidizing agents </a:t>
            </a:r>
          </a:p>
          <a:p>
            <a:pPr>
              <a:lnSpc>
                <a:spcPct val="150000"/>
              </a:lnSpc>
            </a:pPr>
            <a:r>
              <a:rPr lang="en-US" sz="2400">
                <a:latin typeface="Times New Roman" panose="02020603050405020304" charset="0"/>
                <a:cs typeface="Times New Roman" panose="02020603050405020304" charset="0"/>
              </a:rPr>
              <a:t> Successful treatment relies upon the complete removal or inactivation of the resorptive tissue. </a:t>
            </a:r>
            <a:endParaRPr lang="en-US"/>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94971" y="609603"/>
            <a:ext cx="9260115" cy="1103091"/>
          </a:xfrm>
        </p:spPr>
        <p:txBody>
          <a:bodyPr>
            <a:normAutofit/>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533901618"/>
              </p:ext>
            </p:extLst>
          </p:nvPr>
        </p:nvGraphicFramePr>
        <p:xfrm>
          <a:off x="711201" y="2612570"/>
          <a:ext cx="10232570" cy="2003577"/>
        </p:xfrm>
        <a:graphic>
          <a:graphicData uri="http://schemas.openxmlformats.org/drawingml/2006/table">
            <a:tbl>
              <a:tblPr firstRow="1" bandRow="1">
                <a:tableStyleId>{5C22544A-7EE6-4342-B048-85BDC9FD1C3A}</a:tableStyleId>
              </a:tblPr>
              <a:tblGrid>
                <a:gridCol w="2700665">
                  <a:extLst>
                    <a:ext uri="{9D8B030D-6E8A-4147-A177-3AD203B41FA5}">
                      <a16:colId xmlns:a16="http://schemas.microsoft.com/office/drawing/2014/main" val="946123654"/>
                    </a:ext>
                  </a:extLst>
                </a:gridCol>
                <a:gridCol w="4459236">
                  <a:extLst>
                    <a:ext uri="{9D8B030D-6E8A-4147-A177-3AD203B41FA5}">
                      <a16:colId xmlns:a16="http://schemas.microsoft.com/office/drawing/2014/main" val="2411658997"/>
                    </a:ext>
                  </a:extLst>
                </a:gridCol>
                <a:gridCol w="3072669">
                  <a:extLst>
                    <a:ext uri="{9D8B030D-6E8A-4147-A177-3AD203B41FA5}">
                      <a16:colId xmlns:a16="http://schemas.microsoft.com/office/drawing/2014/main" val="3411213719"/>
                    </a:ext>
                  </a:extLst>
                </a:gridCol>
              </a:tblGrid>
              <a:tr h="454499">
                <a:tc>
                  <a:txBody>
                    <a:bodyPr/>
                    <a:lstStyle/>
                    <a:p>
                      <a:r>
                        <a:rPr lang="en-US" dirty="0"/>
                        <a:t>Core areas* </a:t>
                      </a:r>
                    </a:p>
                  </a:txBody>
                  <a:tcPr/>
                </a:tc>
                <a:tc>
                  <a:txBody>
                    <a:bodyPr/>
                    <a:lstStyle/>
                    <a:p>
                      <a:r>
                        <a:rPr lang="en-US" dirty="0"/>
                        <a:t>Domain</a:t>
                      </a:r>
                      <a:r>
                        <a:rPr lang="en-US" baseline="0" dirty="0"/>
                        <a:t> **</a:t>
                      </a:r>
                      <a:endParaRPr lang="en-US" dirty="0"/>
                    </a:p>
                  </a:txBody>
                  <a:tcPr/>
                </a:tc>
                <a:tc>
                  <a:txBody>
                    <a:bodyPr/>
                    <a:lstStyle/>
                    <a:p>
                      <a:r>
                        <a:rPr lang="en-US" dirty="0"/>
                        <a:t>Category #</a:t>
                      </a:r>
                    </a:p>
                  </a:txBody>
                  <a:tcPr/>
                </a:tc>
                <a:extLst>
                  <a:ext uri="{0D108BD9-81ED-4DB2-BD59-A6C34878D82A}">
                    <a16:rowId xmlns:a16="http://schemas.microsoft.com/office/drawing/2014/main" val="868424398"/>
                  </a:ext>
                </a:extLst>
              </a:tr>
              <a:tr h="454499">
                <a:tc>
                  <a:txBody>
                    <a:bodyPr/>
                    <a:lstStyle/>
                    <a:p>
                      <a:r>
                        <a:rPr lang="en-US" dirty="0"/>
                        <a:t>Coronal </a:t>
                      </a:r>
                      <a:r>
                        <a:rPr lang="en-US" dirty="0" err="1"/>
                        <a:t>lekage</a:t>
                      </a:r>
                      <a:endParaRPr lang="en-US" dirty="0"/>
                    </a:p>
                  </a:txBody>
                  <a:tcPr/>
                </a:tc>
                <a:tc>
                  <a:txBody>
                    <a:bodyPr/>
                    <a:lstStyle/>
                    <a:p>
                      <a:r>
                        <a:rPr lang="en-US" dirty="0"/>
                        <a:t>COGNITIVE</a:t>
                      </a:r>
                    </a:p>
                  </a:txBody>
                  <a:tcPr/>
                </a:tc>
                <a:tc>
                  <a:txBody>
                    <a:bodyPr/>
                    <a:lstStyle/>
                    <a:p>
                      <a:r>
                        <a:rPr lang="en-US" dirty="0"/>
                        <a:t>MUST NOW</a:t>
                      </a:r>
                    </a:p>
                  </a:txBody>
                  <a:tcPr/>
                </a:tc>
                <a:extLst>
                  <a:ext uri="{0D108BD9-81ED-4DB2-BD59-A6C34878D82A}">
                    <a16:rowId xmlns:a16="http://schemas.microsoft.com/office/drawing/2014/main" val="3586572506"/>
                  </a:ext>
                </a:extLst>
              </a:tr>
              <a:tr h="454499">
                <a:tc>
                  <a:txBody>
                    <a:bodyPr/>
                    <a:lstStyle/>
                    <a:p>
                      <a:r>
                        <a:rPr lang="en-US" dirty="0"/>
                        <a:t>Pressure induced root resorption  </a:t>
                      </a:r>
                    </a:p>
                  </a:txBody>
                  <a:tcPr/>
                </a:tc>
                <a:tc>
                  <a:txBody>
                    <a:bodyPr/>
                    <a:lstStyle/>
                    <a:p>
                      <a:r>
                        <a:rPr lang="en-US" dirty="0"/>
                        <a:t>PSYCHOMOTOR</a:t>
                      </a:r>
                    </a:p>
                  </a:txBody>
                  <a:tcPr/>
                </a:tc>
                <a:tc>
                  <a:txBody>
                    <a:bodyPr/>
                    <a:lstStyle/>
                    <a:p>
                      <a:r>
                        <a:rPr lang="en-US" dirty="0"/>
                        <a:t>NICE TO KNOW</a:t>
                      </a:r>
                    </a:p>
                  </a:txBody>
                  <a:tcPr/>
                </a:tc>
                <a:extLst>
                  <a:ext uri="{0D108BD9-81ED-4DB2-BD59-A6C34878D82A}">
                    <a16:rowId xmlns:a16="http://schemas.microsoft.com/office/drawing/2014/main" val="2359924706"/>
                  </a:ext>
                </a:extLst>
              </a:tr>
              <a:tr h="454499">
                <a:tc>
                  <a:txBody>
                    <a:bodyPr/>
                    <a:lstStyle/>
                    <a:p>
                      <a:r>
                        <a:rPr lang="en-US" dirty="0"/>
                        <a:t>Traumatic injuries </a:t>
                      </a:r>
                    </a:p>
                  </a:txBody>
                  <a:tcPr/>
                </a:tc>
                <a:tc>
                  <a:txBody>
                    <a:bodyPr/>
                    <a:lstStyle/>
                    <a:p>
                      <a:r>
                        <a:rPr lang="en-US" dirty="0"/>
                        <a:t>AFFECTIVE</a:t>
                      </a:r>
                    </a:p>
                  </a:txBody>
                  <a:tcPr/>
                </a:tc>
                <a:tc>
                  <a:txBody>
                    <a:bodyPr/>
                    <a:lstStyle/>
                    <a:p>
                      <a:r>
                        <a:rPr lang="en-US" dirty="0"/>
                        <a:t>DESIRE TO KNOW</a:t>
                      </a:r>
                    </a:p>
                  </a:txBody>
                  <a:tcPr/>
                </a:tc>
                <a:extLst>
                  <a:ext uri="{0D108BD9-81ED-4DB2-BD59-A6C34878D82A}">
                    <a16:rowId xmlns:a16="http://schemas.microsoft.com/office/drawing/2014/main" val="2577297493"/>
                  </a:ext>
                </a:extLst>
              </a:tr>
            </a:tbl>
          </a:graphicData>
        </a:graphic>
      </p:graphicFrame>
      <p:sp>
        <p:nvSpPr>
          <p:cNvPr id="4" name="Rectangle 3"/>
          <p:cNvSpPr/>
          <p:nvPr/>
        </p:nvSpPr>
        <p:spPr>
          <a:xfrm>
            <a:off x="1175656" y="1878767"/>
            <a:ext cx="9797143" cy="523220"/>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At the end of this presentation the learner is expected to know ;</a:t>
            </a:r>
            <a:endParaRPr lang="en-US" sz="2800" dirty="0"/>
          </a:p>
        </p:txBody>
      </p:sp>
      <p:sp>
        <p:nvSpPr>
          <p:cNvPr id="5" name="Slide Number Placeholder 4"/>
          <p:cNvSpPr>
            <a:spLocks noGrp="1"/>
          </p:cNvSpPr>
          <p:nvPr>
            <p:ph type="sldNum" sz="quarter" idx="12"/>
          </p:nvPr>
        </p:nvSpPr>
        <p:spPr/>
        <p:txBody>
          <a:bodyPr/>
          <a:lstStyle/>
          <a:p>
            <a:fld id="{72795863-2509-495E-A4D3-2D1EB08AA326}" type="slidenum">
              <a:rPr lang="en-US" smtClean="0"/>
              <a:t>2</a:t>
            </a:fld>
            <a:endParaRPr lang="en-US"/>
          </a:p>
        </p:txBody>
      </p:sp>
    </p:spTree>
    <p:extLst>
      <p:ext uri="{BB962C8B-B14F-4D97-AF65-F5344CB8AC3E}">
        <p14:creationId xmlns:p14="http://schemas.microsoft.com/office/powerpoint/2010/main" val="3994717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2400">
              <a:latin typeface="Times New Roman" panose="02020603050405020304" charset="0"/>
              <a:cs typeface="Times New Roman" panose="02020603050405020304" charset="0"/>
            </a:endParaRPr>
          </a:p>
          <a:p>
            <a:pPr>
              <a:lnSpc>
                <a:spcPct val="150000"/>
              </a:lnSpc>
            </a:pPr>
            <a:r>
              <a:rPr lang="en-US" sz="2400">
                <a:latin typeface="Times New Roman" panose="02020603050405020304" charset="0"/>
                <a:cs typeface="Times New Roman" panose="02020603050405020304" charset="0"/>
                <a:sym typeface="+mn-ea"/>
              </a:rPr>
              <a:t> Topical application of a 90% aqueous solution of trichloracetic acid, curettage, and sealing of the defect proved successful in many cases. </a:t>
            </a:r>
          </a:p>
          <a:p>
            <a:pPr>
              <a:lnSpc>
                <a:spcPct val="150000"/>
              </a:lnSpc>
            </a:pPr>
            <a:r>
              <a:rPr lang="en-US" sz="2400">
                <a:latin typeface="Times New Roman" panose="02020603050405020304" charset="0"/>
                <a:cs typeface="Times New Roman" panose="02020603050405020304" charset="0"/>
                <a:sym typeface="+mn-ea"/>
              </a:rPr>
              <a:t>Large defects associated with advanced stages of this condition have a poor prognosis</a:t>
            </a:r>
            <a:r>
              <a:rPr lang="en-IN" altLang="en-US" sz="2400">
                <a:latin typeface="Times New Roman" panose="02020603050405020304" charset="0"/>
                <a:cs typeface="Times New Roman" panose="02020603050405020304" charset="0"/>
                <a:sym typeface="+mn-ea"/>
              </a:rPr>
              <a:t>.</a:t>
            </a:r>
            <a:endParaRPr lang="en-US" sz="2400">
              <a:latin typeface="Times New Roman" panose="02020603050405020304" charset="0"/>
              <a:cs typeface="Times New Roman" panose="02020603050405020304" charset="0"/>
            </a:endParaRPr>
          </a:p>
          <a:p>
            <a:pPr>
              <a:lnSpc>
                <a:spcPct val="150000"/>
              </a:lnSpc>
            </a:pPr>
            <a:endParaRPr lang="en-US" sz="2400">
              <a:latin typeface="Times New Roman" panose="02020603050405020304" charset="0"/>
              <a:cs typeface="Times New Roman" panose="0202060305040502030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INFECTIVE ROOT RESORPTION</a:t>
            </a:r>
          </a:p>
        </p:txBody>
      </p:sp>
      <p:sp>
        <p:nvSpPr>
          <p:cNvPr id="3" name="Content Placeholder 2"/>
          <p:cNvSpPr>
            <a:spLocks noGrp="1"/>
          </p:cNvSpPr>
          <p:nvPr>
            <p:ph idx="1"/>
          </p:nvPr>
        </p:nvSpPr>
        <p:spPr/>
        <p:txBody>
          <a:bodyPr/>
          <a:lstStyle/>
          <a:p>
            <a:pPr>
              <a:lnSpc>
                <a:spcPct val="150000"/>
              </a:lnSpc>
            </a:pPr>
            <a:r>
              <a:rPr lang="en-IN" altLang="en-US" sz="2400">
                <a:latin typeface="Times New Roman" panose="02020603050405020304" charset="0"/>
                <a:cs typeface="Times New Roman" panose="02020603050405020304" charset="0"/>
              </a:rPr>
              <a:t>D</a:t>
            </a:r>
            <a:r>
              <a:rPr lang="en-US" sz="2400">
                <a:latin typeface="Times New Roman" panose="02020603050405020304" charset="0"/>
                <a:cs typeface="Times New Roman" panose="02020603050405020304" charset="0"/>
              </a:rPr>
              <a:t>ue to a vascular response to microorganisms invading the affected tissues. </a:t>
            </a:r>
          </a:p>
          <a:p>
            <a:pPr>
              <a:lnSpc>
                <a:spcPct val="150000"/>
              </a:lnSpc>
            </a:pPr>
            <a:r>
              <a:rPr lang="en-US" sz="2400">
                <a:latin typeface="Times New Roman" panose="02020603050405020304" charset="0"/>
                <a:cs typeface="Times New Roman" panose="02020603050405020304" charset="0"/>
              </a:rPr>
              <a:t>It may occur in both the pulp space and the periodontium</a:t>
            </a:r>
            <a:r>
              <a:rPr lang="en-IN" altLang="en-US" sz="2400">
                <a:latin typeface="Times New Roman" panose="02020603050405020304" charset="0"/>
                <a:cs typeface="Times New Roman" panose="02020603050405020304" charset="0"/>
              </a:rPr>
              <a:t>.</a:t>
            </a:r>
          </a:p>
          <a:p>
            <a:pPr>
              <a:lnSpc>
                <a:spcPct val="150000"/>
              </a:lnSpc>
            </a:pPr>
            <a:r>
              <a:rPr lang="en-IN" altLang="en-US" sz="2400">
                <a:latin typeface="Times New Roman" panose="02020603050405020304" charset="0"/>
                <a:cs typeface="Times New Roman" panose="02020603050405020304" charset="0"/>
              </a:rPr>
              <a:t>L</a:t>
            </a:r>
            <a:r>
              <a:rPr lang="en-US" sz="2400">
                <a:latin typeface="Times New Roman" panose="02020603050405020304" charset="0"/>
                <a:cs typeface="Times New Roman" panose="02020603050405020304" charset="0"/>
              </a:rPr>
              <a:t>ocated either within the root canal space (internal resorption) or on the external root surface of the root (external resorption)</a:t>
            </a:r>
            <a:r>
              <a:rPr lang="en-IN" altLang="en-US" sz="2400">
                <a:latin typeface="Times New Roman" panose="02020603050405020304" charset="0"/>
                <a:cs typeface="Times New Roman" panose="02020603050405020304"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IN" altLang="en-US" sz="2400">
                <a:latin typeface="Times New Roman" panose="02020603050405020304" charset="0"/>
                <a:cs typeface="Times New Roman" panose="02020603050405020304" charset="0"/>
              </a:rPr>
              <a:t>I</a:t>
            </a:r>
            <a:r>
              <a:rPr lang="en-US" sz="2400">
                <a:latin typeface="Times New Roman" panose="02020603050405020304" charset="0"/>
                <a:cs typeface="Times New Roman" panose="02020603050405020304" charset="0"/>
              </a:rPr>
              <a:t>nitial stages </a:t>
            </a:r>
            <a:r>
              <a:rPr lang="en-IN" altLang="en-US" sz="2400">
                <a:latin typeface="Times New Roman" panose="02020603050405020304" charset="0"/>
                <a:cs typeface="Times New Roman" panose="02020603050405020304" charset="0"/>
              </a:rPr>
              <a:t>-</a:t>
            </a:r>
            <a:r>
              <a:rPr lang="en-US" sz="2400">
                <a:latin typeface="Times New Roman" panose="02020603050405020304" charset="0"/>
                <a:cs typeface="Times New Roman" panose="02020603050405020304" charset="0"/>
              </a:rPr>
              <a:t>cannot be detected radiographically</a:t>
            </a:r>
            <a:r>
              <a:rPr lang="en-IN" altLang="en-US" sz="2400">
                <a:latin typeface="Times New Roman" panose="02020603050405020304" charset="0"/>
                <a:cs typeface="Times New Roman" panose="02020603050405020304" charset="0"/>
              </a:rPr>
              <a:t>.</a:t>
            </a:r>
          </a:p>
          <a:p>
            <a:pPr>
              <a:lnSpc>
                <a:spcPct val="150000"/>
              </a:lnSpc>
            </a:pPr>
            <a:r>
              <a:rPr lang="en-IN" altLang="en-US" sz="2400">
                <a:latin typeface="Times New Roman" panose="02020603050405020304" charset="0"/>
                <a:cs typeface="Times New Roman" panose="02020603050405020304" charset="0"/>
              </a:rPr>
              <a:t>E</a:t>
            </a:r>
            <a:r>
              <a:rPr lang="en-US" sz="2400">
                <a:latin typeface="Times New Roman" panose="02020603050405020304" charset="0"/>
                <a:cs typeface="Times New Roman" panose="02020603050405020304" charset="0"/>
              </a:rPr>
              <a:t>vident in histological sections. </a:t>
            </a:r>
          </a:p>
          <a:p>
            <a:pPr>
              <a:lnSpc>
                <a:spcPct val="150000"/>
              </a:lnSpc>
            </a:pPr>
            <a:r>
              <a:rPr lang="en-IN" altLang="en-US" sz="2400">
                <a:latin typeface="Times New Roman" panose="02020603050405020304" charset="0"/>
                <a:cs typeface="Times New Roman" panose="02020603050405020304" charset="0"/>
              </a:rPr>
              <a:t>I</a:t>
            </a:r>
            <a:r>
              <a:rPr lang="en-US" sz="2400">
                <a:latin typeface="Times New Roman" panose="02020603050405020304" charset="0"/>
                <a:cs typeface="Times New Roman" panose="02020603050405020304" charset="0"/>
              </a:rPr>
              <a:t>f allowed to progress, the resorptive process can destroy the entire root. </a:t>
            </a:r>
          </a:p>
          <a:p>
            <a:pPr>
              <a:lnSpc>
                <a:spcPct val="150000"/>
              </a:lnSpc>
            </a:pPr>
            <a:r>
              <a:rPr lang="en-US" sz="2400">
                <a:latin typeface="Times New Roman" panose="02020603050405020304" charset="0"/>
                <a:cs typeface="Times New Roman" panose="02020603050405020304" charset="0"/>
              </a:rPr>
              <a:t>If detected and treated early, the prognosis is good. </a:t>
            </a:r>
          </a:p>
          <a:p>
            <a:pPr>
              <a:lnSpc>
                <a:spcPct val="150000"/>
              </a:lnSpc>
            </a:pPr>
            <a:r>
              <a:rPr lang="en-US" sz="2400">
                <a:latin typeface="Times New Roman" panose="02020603050405020304" charset="0"/>
                <a:cs typeface="Times New Roman" panose="02020603050405020304" charset="0"/>
              </a:rPr>
              <a:t>Removal of the inflammed pulpal tissue and obturation of the root canal system is the treatment of choic</a:t>
            </a:r>
            <a:r>
              <a:rPr lang="en-IN" altLang="en-US" sz="2400">
                <a:latin typeface="Times New Roman" panose="02020603050405020304" charset="0"/>
                <a:cs typeface="Times New Roman" panose="02020603050405020304" charset="0"/>
              </a:rPr>
              <a:t>e</a:t>
            </a:r>
            <a:r>
              <a:rPr lang="en-US" sz="2400">
                <a:latin typeface="Times New Roman" panose="02020603050405020304" charset="0"/>
                <a:cs typeface="Times New Roman" panose="02020603050405020304" charset="0"/>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IN" altLang="en-US" sz="2400">
                <a:latin typeface="Times New Roman" panose="02020603050405020304" charset="0"/>
                <a:cs typeface="Times New Roman" panose="02020603050405020304" charset="0"/>
              </a:rPr>
              <a:t>   </a:t>
            </a:r>
            <a:r>
              <a:rPr lang="en-IN" altLang="en-US" sz="2400" u="sng">
                <a:latin typeface="Times New Roman" panose="02020603050405020304" charset="0"/>
                <a:cs typeface="Times New Roman" panose="02020603050405020304" charset="0"/>
              </a:rPr>
              <a:t>E</a:t>
            </a:r>
            <a:r>
              <a:rPr lang="en-US" sz="2400" u="sng">
                <a:latin typeface="Times New Roman" panose="02020603050405020304" charset="0"/>
                <a:cs typeface="Times New Roman" panose="02020603050405020304" charset="0"/>
              </a:rPr>
              <a:t>tiology </a:t>
            </a:r>
            <a:endParaRPr lang="en-US" sz="2400">
              <a:latin typeface="Times New Roman" panose="02020603050405020304" charset="0"/>
              <a:cs typeface="Times New Roman" panose="02020603050405020304" charset="0"/>
            </a:endParaRPr>
          </a:p>
          <a:p>
            <a:r>
              <a:rPr lang="en-IN" altLang="en-US" sz="2400">
                <a:latin typeface="Times New Roman" panose="02020603050405020304" charset="0"/>
                <a:cs typeface="Times New Roman" panose="02020603050405020304" charset="0"/>
              </a:rPr>
              <a:t>T</a:t>
            </a:r>
            <a:r>
              <a:rPr lang="en-US" sz="2400">
                <a:latin typeface="Times New Roman" panose="02020603050405020304" charset="0"/>
                <a:cs typeface="Times New Roman" panose="02020603050405020304" charset="0"/>
              </a:rPr>
              <a:t>rauma </a:t>
            </a:r>
          </a:p>
          <a:p>
            <a:r>
              <a:rPr lang="en-US" sz="2400">
                <a:latin typeface="Times New Roman" panose="02020603050405020304" charset="0"/>
                <a:cs typeface="Times New Roman" panose="02020603050405020304" charset="0"/>
              </a:rPr>
              <a:t>Extreme heat </a:t>
            </a:r>
          </a:p>
          <a:p>
            <a:r>
              <a:rPr lang="en-US" sz="2400">
                <a:latin typeface="Times New Roman" panose="02020603050405020304" charset="0"/>
                <a:cs typeface="Times New Roman" panose="02020603050405020304" charset="0"/>
              </a:rPr>
              <a:t>Internal root resorption is usually asymptomatic and diagnosed during a routine radiographic examination.</a:t>
            </a:r>
          </a:p>
          <a:p>
            <a:r>
              <a:rPr lang="en-US" sz="2400">
                <a:latin typeface="Times New Roman" panose="02020603050405020304" charset="0"/>
                <a:cs typeface="Times New Roman" panose="02020603050405020304" charset="0"/>
              </a:rPr>
              <a:t>Early diagnosis is critical for the prognosis. </a:t>
            </a:r>
          </a:p>
          <a:p>
            <a:r>
              <a:rPr lang="en-IN" altLang="en-US" sz="2400">
                <a:latin typeface="Times New Roman" panose="02020603050405020304" charset="0"/>
                <a:cs typeface="Times New Roman" panose="02020603050405020304" charset="0"/>
              </a:rPr>
              <a:t>R</a:t>
            </a:r>
            <a:r>
              <a:rPr lang="en-US" sz="2400">
                <a:latin typeface="Times New Roman" panose="02020603050405020304" charset="0"/>
                <a:cs typeface="Times New Roman" panose="02020603050405020304" charset="0"/>
              </a:rPr>
              <a:t>adiographic appearance </a:t>
            </a:r>
            <a:r>
              <a:rPr lang="en-IN" altLang="en-US" sz="2400">
                <a:latin typeface="Times New Roman" panose="02020603050405020304" charset="0"/>
                <a:cs typeface="Times New Roman" panose="02020603050405020304" charset="0"/>
              </a:rPr>
              <a:t>- </a:t>
            </a:r>
            <a:r>
              <a:rPr lang="en-US" sz="2400">
                <a:latin typeface="Times New Roman" panose="02020603050405020304" charset="0"/>
                <a:cs typeface="Times New Roman" panose="02020603050405020304" charset="0"/>
              </a:rPr>
              <a:t>discloses a distorted outline of the root canal. </a:t>
            </a:r>
          </a:p>
          <a:p>
            <a:r>
              <a:rPr lang="en-US" sz="2400">
                <a:latin typeface="Times New Roman" panose="02020603050405020304" charset="0"/>
                <a:cs typeface="Times New Roman" panose="02020603050405020304" charset="0"/>
              </a:rPr>
              <a:t>A round or an oval-shaped enlargement of the root canal space is usually found.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150000"/>
              </a:lnSpc>
            </a:pPr>
            <a:r>
              <a:rPr lang="en-US" sz="2400">
                <a:latin typeface="Times New Roman" panose="02020603050405020304" charset="0"/>
                <a:cs typeface="Times New Roman" panose="02020603050405020304" charset="0"/>
                <a:sym typeface="+mn-ea"/>
              </a:rPr>
              <a:t>Histologically</a:t>
            </a:r>
            <a:r>
              <a:rPr lang="en-IN" altLang="en-US" sz="2400">
                <a:latin typeface="Times New Roman" panose="02020603050405020304" charset="0"/>
                <a:cs typeface="Times New Roman" panose="02020603050405020304" charset="0"/>
                <a:sym typeface="+mn-ea"/>
              </a:rPr>
              <a:t>-</a:t>
            </a:r>
            <a:r>
              <a:rPr lang="en-US" sz="2400">
                <a:latin typeface="Times New Roman" panose="02020603050405020304" charset="0"/>
                <a:cs typeface="Times New Roman" panose="02020603050405020304" charset="0"/>
                <a:sym typeface="+mn-ea"/>
              </a:rPr>
              <a:t>pulpal granulation tissue associated with multinucleated giant cells and </a:t>
            </a:r>
            <a:r>
              <a:rPr lang="en-US" sz="2400">
                <a:latin typeface="Times New Roman" panose="02020603050405020304" charset="0"/>
                <a:cs typeface="Times New Roman" panose="02020603050405020304" charset="0"/>
              </a:rPr>
              <a:t>coronal pulp necrosis is common</a:t>
            </a:r>
            <a:r>
              <a:rPr lang="en-IN" altLang="en-US" sz="2400">
                <a:latin typeface="Times New Roman" panose="02020603050405020304" charset="0"/>
                <a:cs typeface="Times New Roman" panose="02020603050405020304" charset="0"/>
              </a:rPr>
              <a:t>ly.</a:t>
            </a:r>
            <a:endParaRPr lang="en-US" sz="2400">
              <a:latin typeface="Times New Roman" panose="02020603050405020304" charset="0"/>
              <a:cs typeface="Times New Roman" panose="02020603050405020304" charset="0"/>
            </a:endParaRPr>
          </a:p>
          <a:p>
            <a:pPr>
              <a:lnSpc>
                <a:spcPct val="150000"/>
              </a:lnSpc>
            </a:pPr>
            <a:r>
              <a:rPr lang="en-IN" altLang="en-US" sz="2400">
                <a:latin typeface="Times New Roman" panose="02020603050405020304" charset="0"/>
                <a:cs typeface="Times New Roman" panose="02020603050405020304" charset="0"/>
              </a:rPr>
              <a:t>D</a:t>
            </a:r>
            <a:r>
              <a:rPr lang="en-US" sz="2400">
                <a:latin typeface="Times New Roman" panose="02020603050405020304" charset="0"/>
                <a:cs typeface="Times New Roman" panose="02020603050405020304" charset="0"/>
              </a:rPr>
              <a:t>iagnosed at an early stage </a:t>
            </a:r>
            <a:r>
              <a:rPr lang="en-IN" altLang="en-US" sz="2400">
                <a:latin typeface="Times New Roman" panose="02020603050405020304" charset="0"/>
                <a:cs typeface="Times New Roman" panose="02020603050405020304" charset="0"/>
              </a:rPr>
              <a:t>-</a:t>
            </a:r>
            <a:r>
              <a:rPr lang="en-US" sz="2400">
                <a:latin typeface="Times New Roman" panose="02020603050405020304" charset="0"/>
                <a:cs typeface="Times New Roman" panose="02020603050405020304" charset="0"/>
              </a:rPr>
              <a:t> prognosis is excellent.</a:t>
            </a:r>
          </a:p>
          <a:p>
            <a:pPr>
              <a:lnSpc>
                <a:spcPct val="150000"/>
              </a:lnSpc>
            </a:pPr>
            <a:endParaRPr lang="en-US" sz="2400">
              <a:latin typeface="Times New Roman" panose="02020603050405020304" charset="0"/>
              <a:cs typeface="Times New Roman" panose="0202060305040502030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PERFORATIONS</a:t>
            </a:r>
          </a:p>
        </p:txBody>
      </p:sp>
      <p:sp>
        <p:nvSpPr>
          <p:cNvPr id="3" name="Content Placeholder 2"/>
          <p:cNvSpPr>
            <a:spLocks noGrp="1"/>
          </p:cNvSpPr>
          <p:nvPr>
            <p:ph idx="1"/>
          </p:nvPr>
        </p:nvSpPr>
        <p:spPr/>
        <p:txBody>
          <a:bodyPr>
            <a:normAutofit fontScale="87500" lnSpcReduction="20000"/>
          </a:bodyPr>
          <a:lstStyle/>
          <a:p>
            <a:pPr>
              <a:lnSpc>
                <a:spcPct val="150000"/>
              </a:lnSpc>
            </a:pPr>
            <a:r>
              <a:rPr lang="en-IN" altLang="en-US">
                <a:latin typeface="Times New Roman" panose="02020603050405020304" charset="0"/>
                <a:cs typeface="Times New Roman" panose="02020603050405020304" charset="0"/>
                <a:sym typeface="+mn-ea"/>
              </a:rPr>
              <a:t>R</a:t>
            </a:r>
            <a:r>
              <a:rPr lang="en-US">
                <a:latin typeface="Times New Roman" panose="02020603050405020304" charset="0"/>
                <a:cs typeface="Times New Roman" panose="02020603050405020304" charset="0"/>
                <a:sym typeface="+mn-ea"/>
              </a:rPr>
              <a:t>oot perforations or root originated fractures open up a significant communication passage between the root canal system and the periodontal tissues.</a:t>
            </a:r>
            <a:endParaRPr lang="en-US">
              <a:latin typeface="Times New Roman" panose="02020603050405020304" charset="0"/>
              <a:cs typeface="Times New Roman" panose="02020603050405020304" charset="0"/>
            </a:endParaRPr>
          </a:p>
          <a:p>
            <a:pPr marL="0" indent="0">
              <a:lnSpc>
                <a:spcPct val="150000"/>
              </a:lnSpc>
              <a:buNone/>
            </a:pPr>
            <a:r>
              <a:rPr lang="en-US">
                <a:latin typeface="Times New Roman" panose="02020603050405020304" charset="0"/>
                <a:cs typeface="Times New Roman" panose="02020603050405020304" charset="0"/>
                <a:sym typeface="+mn-ea"/>
              </a:rPr>
              <a:t>          </a:t>
            </a:r>
            <a:r>
              <a:rPr lang="en-US" sz="1800">
                <a:solidFill>
                  <a:srgbClr val="FF0000"/>
                </a:solidFill>
                <a:latin typeface="Times New Roman" panose="02020603050405020304" charset="0"/>
                <a:cs typeface="Times New Roman" panose="02020603050405020304" charset="0"/>
                <a:sym typeface="+mn-ea"/>
              </a:rPr>
              <a:t>Tsesis I, Rosen E, Tamse A, Taschieri S, Kfir A.  Diagnosis of vertical root fractures in endodontically treated teeth based on clinical  and radiographic indices: a systematic review. JEndod.2010;36(9):1455–8.</a:t>
            </a:r>
            <a:endParaRPr lang="en-US" sz="1800">
              <a:solidFill>
                <a:srgbClr val="FF0000"/>
              </a:solidFill>
              <a:latin typeface="Times New Roman" panose="02020603050405020304" charset="0"/>
              <a:cs typeface="Times New Roman" panose="02020603050405020304" charset="0"/>
            </a:endParaRPr>
          </a:p>
          <a:p>
            <a:pPr>
              <a:lnSpc>
                <a:spcPct val="150000"/>
              </a:lnSpc>
            </a:pPr>
            <a:r>
              <a:rPr lang="en-US">
                <a:latin typeface="Times New Roman" panose="02020603050405020304" charset="0"/>
                <a:cs typeface="Times New Roman" panose="02020603050405020304" charset="0"/>
                <a:sym typeface="+mn-ea"/>
              </a:rPr>
              <a:t>This may occur as a result of over instrumentation during endodontic procedures, internal or external root resorption, or caries invading through the floor of the pulp chamber</a:t>
            </a:r>
            <a:r>
              <a:rPr lang="en-IN" altLang="en-US">
                <a:latin typeface="Times New Roman" panose="02020603050405020304" charset="0"/>
                <a:cs typeface="Times New Roman" panose="02020603050405020304" charset="0"/>
                <a:sym typeface="+mn-ea"/>
              </a:rPr>
              <a:t>.</a:t>
            </a:r>
            <a:endParaRPr lang="en-US">
              <a:latin typeface="Times New Roman" panose="02020603050405020304" charset="0"/>
              <a:cs typeface="Times New Roman" panose="02020603050405020304" charset="0"/>
            </a:endParaRPr>
          </a:p>
          <a:p>
            <a:pPr marL="0" indent="0">
              <a:lnSpc>
                <a:spcPct val="150000"/>
              </a:lnSpc>
              <a:buNone/>
            </a:pPr>
            <a:endParaRPr lang="en-US">
              <a:latin typeface="Times New Roman" panose="02020603050405020304" charset="0"/>
              <a:cs typeface="Times New Roman" panose="02020603050405020304" charset="0"/>
            </a:endParaRPr>
          </a:p>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r>
              <a:rPr lang="en-US" sz="2400">
                <a:latin typeface="Times New Roman" panose="02020603050405020304" charset="0"/>
                <a:cs typeface="Times New Roman" panose="02020603050405020304" charset="0"/>
                <a:sym typeface="+mn-ea"/>
              </a:rPr>
              <a:t>The prognosis for teeth with root perforation is usually determined by </a:t>
            </a:r>
            <a:endParaRPr lang="en-US" sz="2400">
              <a:latin typeface="Times New Roman" panose="02020603050405020304" charset="0"/>
              <a:cs typeface="Times New Roman" panose="02020603050405020304" charset="0"/>
            </a:endParaRPr>
          </a:p>
          <a:p>
            <a:pPr marL="0" indent="0"/>
            <a:r>
              <a:rPr lang="en-IN" altLang="en-US" sz="2400">
                <a:latin typeface="Times New Roman" panose="02020603050405020304" charset="0"/>
                <a:cs typeface="Times New Roman" panose="02020603050405020304" charset="0"/>
                <a:sym typeface="+mn-ea"/>
              </a:rPr>
              <a:t>L</a:t>
            </a:r>
            <a:r>
              <a:rPr lang="en-US" sz="2400">
                <a:latin typeface="Times New Roman" panose="02020603050405020304" charset="0"/>
                <a:cs typeface="Times New Roman" panose="02020603050405020304" charset="0"/>
                <a:sym typeface="+mn-ea"/>
              </a:rPr>
              <a:t>ocation of the perforation</a:t>
            </a:r>
            <a:endParaRPr lang="en-US" sz="2400">
              <a:latin typeface="Times New Roman" panose="02020603050405020304" charset="0"/>
              <a:cs typeface="Times New Roman" panose="02020603050405020304" charset="0"/>
            </a:endParaRPr>
          </a:p>
          <a:p>
            <a:pPr marL="0" indent="0"/>
            <a:r>
              <a:rPr lang="en-IN" altLang="en-US" sz="2400">
                <a:latin typeface="Times New Roman" panose="02020603050405020304" charset="0"/>
                <a:cs typeface="Times New Roman" panose="02020603050405020304" charset="0"/>
                <a:sym typeface="+mn-ea"/>
              </a:rPr>
              <a:t>T</a:t>
            </a:r>
            <a:r>
              <a:rPr lang="en-US" sz="2400">
                <a:latin typeface="Times New Roman" panose="02020603050405020304" charset="0"/>
                <a:cs typeface="Times New Roman" panose="02020603050405020304" charset="0"/>
                <a:sym typeface="+mn-ea"/>
              </a:rPr>
              <a:t>ime left unsealed</a:t>
            </a:r>
            <a:endParaRPr lang="en-US" sz="2400">
              <a:latin typeface="Times New Roman" panose="02020603050405020304" charset="0"/>
              <a:cs typeface="Times New Roman" panose="02020603050405020304" charset="0"/>
            </a:endParaRPr>
          </a:p>
          <a:p>
            <a:pPr marL="0" indent="0"/>
            <a:r>
              <a:rPr lang="en-IN" altLang="en-US" sz="2400">
                <a:latin typeface="Times New Roman" panose="02020603050405020304" charset="0"/>
                <a:cs typeface="Times New Roman" panose="02020603050405020304" charset="0"/>
                <a:sym typeface="+mn-ea"/>
              </a:rPr>
              <a:t>A</a:t>
            </a:r>
            <a:r>
              <a:rPr lang="en-US" sz="2400">
                <a:latin typeface="Times New Roman" panose="02020603050405020304" charset="0"/>
                <a:cs typeface="Times New Roman" panose="02020603050405020304" charset="0"/>
                <a:sym typeface="+mn-ea"/>
              </a:rPr>
              <a:t>bility to seal the perforation</a:t>
            </a:r>
            <a:endParaRPr lang="en-US" sz="2400">
              <a:latin typeface="Times New Roman" panose="02020603050405020304" charset="0"/>
              <a:cs typeface="Times New Roman" panose="02020603050405020304" charset="0"/>
            </a:endParaRPr>
          </a:p>
          <a:p>
            <a:pPr marL="0" indent="0"/>
            <a:r>
              <a:rPr lang="en-IN" altLang="en-US" sz="2400">
                <a:latin typeface="Times New Roman" panose="02020603050405020304" charset="0"/>
                <a:cs typeface="Times New Roman" panose="02020603050405020304" charset="0"/>
                <a:sym typeface="+mn-ea"/>
              </a:rPr>
              <a:t>C</a:t>
            </a:r>
            <a:r>
              <a:rPr lang="en-US" sz="2400">
                <a:latin typeface="Times New Roman" panose="02020603050405020304" charset="0"/>
                <a:cs typeface="Times New Roman" panose="02020603050405020304" charset="0"/>
                <a:sym typeface="+mn-ea"/>
              </a:rPr>
              <a:t>hance of building new attachments</a:t>
            </a:r>
            <a:endParaRPr lang="en-US" sz="2400">
              <a:latin typeface="Times New Roman" panose="02020603050405020304" charset="0"/>
              <a:cs typeface="Times New Roman" panose="02020603050405020304" charset="0"/>
            </a:endParaRPr>
          </a:p>
          <a:p>
            <a:pPr marL="0" indent="0"/>
            <a:r>
              <a:rPr lang="en-IN" altLang="en-US" sz="2400">
                <a:latin typeface="Times New Roman" panose="02020603050405020304" charset="0"/>
                <a:cs typeface="Times New Roman" panose="02020603050405020304" charset="0"/>
                <a:sym typeface="+mn-ea"/>
              </a:rPr>
              <a:t>A</a:t>
            </a:r>
            <a:r>
              <a:rPr lang="en-US" sz="2400">
                <a:latin typeface="Times New Roman" panose="02020603050405020304" charset="0"/>
                <a:cs typeface="Times New Roman" panose="02020603050405020304" charset="0"/>
                <a:sym typeface="+mn-ea"/>
              </a:rPr>
              <a:t>ccessibility of the remaining root canals. </a:t>
            </a:r>
            <a:endParaRPr lang="en-US" sz="240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a:p>
            <a:endParaRPr lang="en-US"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150000"/>
              </a:lnSpc>
            </a:pPr>
            <a:r>
              <a:rPr lang="en-IN" altLang="en-US" sz="2400">
                <a:latin typeface="Times New Roman" panose="02020603050405020304" charset="0"/>
                <a:cs typeface="Times New Roman" panose="02020603050405020304" charset="0"/>
              </a:rPr>
              <a:t>T</a:t>
            </a:r>
            <a:r>
              <a:rPr lang="en-US" sz="2400">
                <a:latin typeface="Times New Roman" panose="02020603050405020304" charset="0"/>
                <a:cs typeface="Times New Roman" panose="02020603050405020304" charset="0"/>
              </a:rPr>
              <a:t>reatment success depends mainly on immediate sealing of the perforation and appropriate infection control. </a:t>
            </a:r>
          </a:p>
          <a:p>
            <a:pPr>
              <a:lnSpc>
                <a:spcPct val="150000"/>
              </a:lnSpc>
            </a:pPr>
            <a:r>
              <a:rPr lang="en-US" sz="2400">
                <a:latin typeface="Times New Roman" panose="02020603050405020304" charset="0"/>
                <a:cs typeface="Times New Roman" panose="02020603050405020304" charset="0"/>
              </a:rPr>
              <a:t>Several materials have been recommended to seal root perforations that included,MTA, Super EBA, Cavit,IRM, glass ionomer cements, composites, and amal</a:t>
            </a:r>
            <a:r>
              <a:rPr lang="en-IN" altLang="en-US" sz="2400">
                <a:latin typeface="Times New Roman" panose="02020603050405020304" charset="0"/>
                <a:cs typeface="Times New Roman" panose="02020603050405020304" charset="0"/>
              </a:rPr>
              <a:t>gam.</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0000" lnSpcReduction="10000"/>
          </a:bodyPr>
          <a:lstStyle/>
          <a:p>
            <a:pPr>
              <a:lnSpc>
                <a:spcPct val="150000"/>
              </a:lnSpc>
            </a:pPr>
            <a:r>
              <a:rPr lang="en-US">
                <a:latin typeface="Times New Roman" panose="02020603050405020304" charset="0"/>
                <a:cs typeface="Times New Roman" panose="02020603050405020304" charset="0"/>
                <a:sym typeface="+mn-ea"/>
              </a:rPr>
              <a:t>A vertical root fracture can produce a “halo” effect around the tooth radiographically</a:t>
            </a:r>
            <a:r>
              <a:rPr lang="en-IN" altLang="en-US">
                <a:latin typeface="Times New Roman" panose="02020603050405020304" charset="0"/>
                <a:cs typeface="Times New Roman" panose="02020603050405020304" charset="0"/>
                <a:sym typeface="+mn-ea"/>
              </a:rPr>
              <a:t>.</a:t>
            </a:r>
            <a:endParaRPr lang="en-IN" altLang="en-US">
              <a:latin typeface="Times New Roman" panose="02020603050405020304" charset="0"/>
              <a:cs typeface="Times New Roman" panose="02020603050405020304" charset="0"/>
            </a:endParaRPr>
          </a:p>
          <a:p>
            <a:pPr>
              <a:lnSpc>
                <a:spcPct val="150000"/>
              </a:lnSpc>
            </a:pPr>
            <a:r>
              <a:rPr lang="en-US">
                <a:latin typeface="Times New Roman" panose="02020603050405020304" charset="0"/>
                <a:cs typeface="Times New Roman" panose="02020603050405020304" charset="0"/>
                <a:sym typeface="+mn-ea"/>
              </a:rPr>
              <a:t> Deep periodontal pocketing and localized destruction of alveolar bone are often related to long standing root fractures. </a:t>
            </a:r>
            <a:endParaRPr lang="en-US">
              <a:latin typeface="Times New Roman" panose="02020603050405020304" charset="0"/>
              <a:cs typeface="Times New Roman" panose="02020603050405020304" charset="0"/>
            </a:endParaRPr>
          </a:p>
          <a:p>
            <a:pPr>
              <a:lnSpc>
                <a:spcPct val="150000"/>
              </a:lnSpc>
            </a:pPr>
            <a:r>
              <a:rPr lang="en-US">
                <a:latin typeface="Times New Roman" panose="02020603050405020304" charset="0"/>
                <a:cs typeface="Times New Roman" panose="02020603050405020304" charset="0"/>
                <a:sym typeface="+mn-ea"/>
              </a:rPr>
              <a:t>The fractured root can mimic a radiographic profile of occlusal trauma, with localized loss of lamina dura, altered trabecular pattern, and a widened periodontal ligament. </a:t>
            </a:r>
            <a:endParaRPr lang="en-US">
              <a:latin typeface="Times New Roman" panose="02020603050405020304" charset="0"/>
              <a:cs typeface="Times New Roman" panose="02020603050405020304" charset="0"/>
            </a:endParaRPr>
          </a:p>
          <a:p>
            <a:pPr marL="0" indent="0">
              <a:lnSpc>
                <a:spcPct val="150000"/>
              </a:lnSpc>
              <a:buNone/>
            </a:pPr>
            <a:endParaRPr lang="en-US">
              <a:latin typeface="Times New Roman" panose="02020603050405020304" charset="0"/>
              <a:cs typeface="Times New Roman" panose="02020603050405020304" charset="0"/>
            </a:endParaRPr>
          </a:p>
          <a:p>
            <a:pPr marL="0" indent="0">
              <a:lnSpc>
                <a:spcPct val="150000"/>
              </a:lnSpc>
              <a:buNone/>
            </a:pPr>
            <a:r>
              <a:rPr lang="en-US">
                <a:solidFill>
                  <a:srgbClr val="FF0000"/>
                </a:solidFill>
                <a:latin typeface="Times New Roman" panose="02020603050405020304" charset="0"/>
                <a:cs typeface="Times New Roman" panose="02020603050405020304" charset="0"/>
                <a:sym typeface="+mn-ea"/>
              </a:rPr>
              <a:t>  Pitts DL, Natkin E: Diagnosis and treatment of vertical oot fractures, J Endod 9:338, 1983</a:t>
            </a:r>
            <a:endParaRPr lang="en-US">
              <a:solidFill>
                <a:srgbClr val="FF0000"/>
              </a:solidFill>
              <a:latin typeface="Times New Roman" panose="02020603050405020304" charset="0"/>
              <a:cs typeface="Times New Roman" panose="02020603050405020304" charset="0"/>
            </a:endParaRPr>
          </a:p>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nSpc>
                <a:spcPct val="150000"/>
              </a:lnSpc>
            </a:pPr>
            <a:r>
              <a:rPr lang="en-US">
                <a:latin typeface="Times New Roman" panose="02020603050405020304" charset="0"/>
                <a:cs typeface="Times New Roman" panose="02020603050405020304" charset="0"/>
                <a:sym typeface="+mn-ea"/>
              </a:rPr>
              <a:t>The fracture site provides a portal of entry for irritants from the root canal system to the surrounding periodontal ligament. </a:t>
            </a:r>
            <a:endParaRPr lang="en-US">
              <a:latin typeface="Times New Roman" panose="02020603050405020304" charset="0"/>
              <a:cs typeface="Times New Roman" panose="02020603050405020304" charset="0"/>
            </a:endParaRPr>
          </a:p>
          <a:p>
            <a:pPr>
              <a:lnSpc>
                <a:spcPct val="150000"/>
              </a:lnSpc>
            </a:pPr>
            <a:r>
              <a:rPr lang="en-US">
                <a:latin typeface="Times New Roman" panose="02020603050405020304" charset="0"/>
                <a:cs typeface="Times New Roman" panose="02020603050405020304" charset="0"/>
                <a:sym typeface="+mn-ea"/>
              </a:rPr>
              <a:t>Vertical root fractures have contributed to the progression of periodontal destruction in the presence of apparently successful endodontic tooth therapy and overall periodontal site stability.</a:t>
            </a:r>
          </a:p>
          <a:p>
            <a:pPr>
              <a:lnSpc>
                <a:spcPct val="150000"/>
              </a:lnSpc>
            </a:pPr>
            <a:endParaRPr lang="en-US">
              <a:latin typeface="Times New Roman" panose="02020603050405020304" charset="0"/>
              <a:cs typeface="Times New Roman" panose="02020603050405020304" charset="0"/>
            </a:endParaRPr>
          </a:p>
          <a:p>
            <a:pPr marL="0" indent="0">
              <a:lnSpc>
                <a:spcPct val="150000"/>
              </a:lnSpc>
              <a:buNone/>
            </a:pPr>
            <a:r>
              <a:rPr lang="en-US">
                <a:latin typeface="Times New Roman" panose="02020603050405020304" charset="0"/>
                <a:cs typeface="Times New Roman" panose="02020603050405020304" charset="0"/>
                <a:sym typeface="+mn-ea"/>
              </a:rPr>
              <a:t>    </a:t>
            </a:r>
            <a:r>
              <a:rPr lang="en-US">
                <a:solidFill>
                  <a:srgbClr val="FF0000"/>
                </a:solidFill>
                <a:latin typeface="Times New Roman" panose="02020603050405020304" charset="0"/>
                <a:cs typeface="Times New Roman" panose="02020603050405020304" charset="0"/>
                <a:sym typeface="+mn-ea"/>
              </a:rPr>
              <a:t>Polson AM: Periodontal destruction associated with vertical root fracture: report of four cases, J  Periodontol</a:t>
            </a:r>
            <a:r>
              <a:rPr lang="en-IN" altLang="en-US">
                <a:solidFill>
                  <a:srgbClr val="FF0000"/>
                </a:solidFill>
                <a:latin typeface="Times New Roman" panose="02020603050405020304" charset="0"/>
                <a:cs typeface="Times New Roman" panose="02020603050405020304" charset="0"/>
                <a:sym typeface="+mn-ea"/>
              </a:rPr>
              <a:t>ogy </a:t>
            </a:r>
            <a:r>
              <a:rPr lang="en-US">
                <a:solidFill>
                  <a:srgbClr val="FF0000"/>
                </a:solidFill>
                <a:latin typeface="Times New Roman" panose="02020603050405020304" charset="0"/>
                <a:cs typeface="Times New Roman" panose="02020603050405020304" charset="0"/>
                <a:sym typeface="+mn-ea"/>
              </a:rPr>
              <a:t>48:27, 1977.</a:t>
            </a:r>
            <a:endParaRPr lang="en-US">
              <a:solidFill>
                <a:srgbClr val="FF0000"/>
              </a:solidFill>
              <a:latin typeface="Times New Roman" panose="02020603050405020304" charset="0"/>
              <a:cs typeface="Times New Roman" panose="02020603050405020304" charset="0"/>
            </a:endParaRP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1"/>
          <p:cNvSpPr>
            <a:spLocks noGrp="1"/>
          </p:cNvSpPr>
          <p:nvPr>
            <p:ph type="title"/>
          </p:nvPr>
        </p:nvSpPr>
        <p:spPr/>
        <p:txBody>
          <a:bodyPr/>
          <a:lstStyle/>
          <a:p>
            <a:r>
              <a:rPr lang="en-US" b="1" u="sng" dirty="0">
                <a:solidFill>
                  <a:schemeClr val="accent1">
                    <a:lumMod val="75000"/>
                  </a:schemeClr>
                </a:solidFill>
                <a:latin typeface="Times New Roman" panose="02020603050405020304" pitchFamily="18" charset="0"/>
                <a:cs typeface="Times New Roman" panose="02020603050405020304" pitchFamily="18" charset="0"/>
              </a:rPr>
              <a:t>CONTENTS</a:t>
            </a:r>
            <a:r>
              <a:rPr lang="en-US" dirty="0">
                <a:solidFill>
                  <a:schemeClr val="accent1">
                    <a:lumMod val="75000"/>
                  </a:schemeClr>
                </a:solidFill>
                <a:latin typeface="Times New Roman" panose="02020603050405020304" pitchFamily="18" charset="0"/>
                <a:cs typeface="Times New Roman" panose="02020603050405020304" pitchFamily="18" charset="0"/>
              </a:rPr>
              <a:t> </a:t>
            </a:r>
          </a:p>
        </p:txBody>
      </p:sp>
      <p:sp>
        <p:nvSpPr>
          <p:cNvPr id="1048593" name="Content Placeholder 2"/>
          <p:cNvSpPr>
            <a:spLocks noGrp="1"/>
          </p:cNvSpPr>
          <p:nvPr>
            <p:ph idx="1"/>
          </p:nvPr>
        </p:nvSpPr>
        <p:spPr/>
        <p:txBody>
          <a:bodyPr>
            <a:noAutofit/>
          </a:bodyPr>
          <a:lstStyle/>
          <a:p>
            <a:pPr lvl="0"/>
            <a:r>
              <a:rPr lang="en-US" dirty="0">
                <a:latin typeface="Times New Roman" panose="02020603050405020304" pitchFamily="18" charset="0"/>
                <a:cs typeface="Times New Roman" panose="02020603050405020304" pitchFamily="18" charset="0"/>
              </a:rPr>
              <a:t>Coronal </a:t>
            </a:r>
            <a:r>
              <a:rPr lang="en-US" dirty="0" err="1">
                <a:latin typeface="Times New Roman" panose="02020603050405020304" pitchFamily="18" charset="0"/>
                <a:cs typeface="Times New Roman" panose="02020603050405020304" pitchFamily="18" charset="0"/>
              </a:rPr>
              <a:t>lekage</a:t>
            </a:r>
            <a:r>
              <a:rPr lang="en-US" dirty="0">
                <a:latin typeface="Times New Roman" panose="02020603050405020304" pitchFamily="18" charset="0"/>
                <a:cs typeface="Times New Roman" panose="02020603050405020304" pitchFamily="18" charset="0"/>
              </a:rPr>
              <a:t> </a:t>
            </a:r>
          </a:p>
          <a:p>
            <a:pPr lvl="0"/>
            <a:r>
              <a:rPr lang="en-US" dirty="0">
                <a:latin typeface="Times New Roman" panose="02020603050405020304" pitchFamily="18" charset="0"/>
                <a:cs typeface="Times New Roman" panose="02020603050405020304" pitchFamily="18" charset="0"/>
              </a:rPr>
              <a:t>Root resorption </a:t>
            </a:r>
          </a:p>
          <a:p>
            <a:pPr lvl="0"/>
            <a:r>
              <a:rPr lang="en-US" dirty="0">
                <a:latin typeface="Times New Roman" panose="02020603050405020304" pitchFamily="18" charset="0"/>
                <a:cs typeface="Times New Roman" panose="02020603050405020304" pitchFamily="18" charset="0"/>
              </a:rPr>
              <a:t>Contributing factors </a:t>
            </a:r>
          </a:p>
          <a:p>
            <a:pPr lvl="0"/>
            <a:r>
              <a:rPr lang="en-US">
                <a:latin typeface="Times New Roman" panose="02020603050405020304" pitchFamily="18" charset="0"/>
                <a:cs typeface="Times New Roman" panose="02020603050405020304" pitchFamily="18" charset="0"/>
              </a:rPr>
              <a:t>Traumatic injuries </a:t>
            </a:r>
            <a:endParaRPr lang="en-US" dirty="0">
              <a:latin typeface="Times New Roman" panose="02020603050405020304" pitchFamily="18" charset="0"/>
              <a:cs typeface="Times New Roman" panose="02020603050405020304" pitchFamily="18" charset="0"/>
            </a:endParaRP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69" name="Title 2"/>
          <p:cNvSpPr>
            <a:spLocks noGrp="1"/>
          </p:cNvSpPr>
          <p:nvPr>
            <p:ph type="title"/>
          </p:nvPr>
        </p:nvSpPr>
        <p:spPr/>
        <p:txBody>
          <a:bodyPr/>
          <a:lstStyle/>
          <a:p>
            <a:r>
              <a:rPr lang="en-US" b="1" u="sng" dirty="0"/>
              <a:t>TAKE HOME MESSAGE </a:t>
            </a:r>
            <a:br>
              <a:rPr lang="en-US" b="1" u="sng" dirty="0"/>
            </a:br>
            <a:r>
              <a:rPr lang="en-US" b="1" u="sng" dirty="0"/>
              <a:t> </a:t>
            </a:r>
          </a:p>
        </p:txBody>
      </p:sp>
      <p:sp>
        <p:nvSpPr>
          <p:cNvPr id="1048970" name="Content Placeholder 1"/>
          <p:cNvSpPr>
            <a:spLocks noGrp="1"/>
          </p:cNvSpPr>
          <p:nvPr>
            <p:ph idx="1"/>
          </p:nvPr>
        </p:nvSpPr>
        <p:spPr>
          <a:solidFill>
            <a:schemeClr val="accent1">
              <a:lumMod val="60000"/>
              <a:lumOff val="40000"/>
            </a:schemeClr>
          </a:solidFill>
        </p:spPr>
        <p:txBody>
          <a:bodyPr/>
          <a:lstStyle/>
          <a:p>
            <a:pPr algn="just"/>
            <a:r>
              <a:rPr lang="en-US" dirty="0">
                <a:cs typeface="Times New Roman" panose="02020603050405020304" pitchFamily="18" charset="0"/>
              </a:rPr>
              <a:t> </a:t>
            </a:r>
            <a:r>
              <a:rPr lang="en-US" dirty="0">
                <a:latin typeface="Garamond" panose="02020404030301010803" pitchFamily="18" charset="0"/>
                <a:cs typeface="Times New Roman" panose="02020603050405020304" pitchFamily="18" charset="0"/>
              </a:rPr>
              <a:t>Because of its history, the complex amalgam restorations may be the most frequently placed complex restoration.   </a:t>
            </a:r>
          </a:p>
          <a:p>
            <a:pPr algn="just"/>
            <a:r>
              <a:rPr lang="en-US" dirty="0">
                <a:latin typeface="Garamond" panose="02020404030301010803" pitchFamily="18" charset="0"/>
                <a:cs typeface="Times New Roman" panose="02020603050405020304" pitchFamily="18" charset="0"/>
              </a:rPr>
              <a:t>However due to the increasing benefits of composites, the many types of auxiliary retention forms available, and the variations of tooth preparations required for complex restorations, the operator should be familiar with all of these techniques, if he or she is to use these restorations on a regular basis. </a:t>
            </a:r>
          </a:p>
          <a:p>
            <a:endParaRPr lang="en-US" dirty="0"/>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DCC9B-E56B-879D-3FD1-1ABF079CC43B}"/>
              </a:ext>
            </a:extLst>
          </p:cNvPr>
          <p:cNvSpPr>
            <a:spLocks noGrp="1"/>
          </p:cNvSpPr>
          <p:nvPr>
            <p:ph type="title"/>
          </p:nvPr>
        </p:nvSpPr>
        <p:spPr/>
        <p:txBody>
          <a:bodyPr/>
          <a:lstStyle/>
          <a:p>
            <a:r>
              <a:rPr lang="en-US" dirty="0"/>
              <a:t>QUESTIONS</a:t>
            </a:r>
            <a:endParaRPr lang="en-IN" dirty="0"/>
          </a:p>
        </p:txBody>
      </p:sp>
      <p:sp>
        <p:nvSpPr>
          <p:cNvPr id="3" name="Content Placeholder 2">
            <a:extLst>
              <a:ext uri="{FF2B5EF4-FFF2-40B4-BE49-F238E27FC236}">
                <a16:creationId xmlns:a16="http://schemas.microsoft.com/office/drawing/2014/main" id="{2434C39B-E17E-33DD-9927-6F5EA7A8FAF1}"/>
              </a:ext>
            </a:extLst>
          </p:cNvPr>
          <p:cNvSpPr>
            <a:spLocks noGrp="1"/>
          </p:cNvSpPr>
          <p:nvPr>
            <p:ph idx="1"/>
          </p:nvPr>
        </p:nvSpPr>
        <p:spPr/>
        <p:txBody>
          <a:bodyPr/>
          <a:lstStyle/>
          <a:p>
            <a:pPr marL="0" indent="0">
              <a:buNone/>
            </a:pPr>
            <a:r>
              <a:rPr lang="en-IN" dirty="0"/>
              <a:t>What is pressure induced root resorption </a:t>
            </a:r>
          </a:p>
          <a:p>
            <a:pPr marL="0" indent="0">
              <a:buNone/>
            </a:pPr>
            <a:r>
              <a:rPr lang="en-IN" dirty="0"/>
              <a:t>Traumatic injuries </a:t>
            </a:r>
          </a:p>
          <a:p>
            <a:pPr marL="0" indent="0">
              <a:buNone/>
            </a:pPr>
            <a:r>
              <a:rPr lang="en-IN" dirty="0"/>
              <a:t>What is perforation </a:t>
            </a:r>
          </a:p>
          <a:p>
            <a:pPr marL="0" indent="0">
              <a:buNone/>
            </a:pPr>
            <a:endParaRPr lang="en-IN" dirty="0"/>
          </a:p>
        </p:txBody>
      </p:sp>
    </p:spTree>
    <p:extLst>
      <p:ext uri="{BB962C8B-B14F-4D97-AF65-F5344CB8AC3E}">
        <p14:creationId xmlns:p14="http://schemas.microsoft.com/office/powerpoint/2010/main" val="468582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71" name="Content Placeholder 1"/>
          <p:cNvSpPr>
            <a:spLocks noGrp="1"/>
          </p:cNvSpPr>
          <p:nvPr>
            <p:ph idx="1"/>
          </p:nvPr>
        </p:nvSpPr>
        <p:spPr>
          <a:xfrm>
            <a:off x="738150" y="1071547"/>
            <a:ext cx="10614282" cy="5105417"/>
          </a:xfrm>
        </p:spPr>
        <p:txBody>
          <a:bodyPr>
            <a:normAutofit fontScale="92500" lnSpcReduction="10000"/>
          </a:bodyPr>
          <a:lstStyle/>
          <a:p>
            <a:pPr algn="just">
              <a:spcBef>
                <a:spcPct val="50000"/>
              </a:spcBef>
            </a:pPr>
            <a:r>
              <a:rPr lang="en-US" altLang="ja-JP" b="1" u="sng" dirty="0">
                <a:ea typeface="MS Mincho" panose="02020609040205080304" pitchFamily="49" charset="-128"/>
              </a:rPr>
              <a:t>REFERENCES:</a:t>
            </a:r>
          </a:p>
          <a:p>
            <a:pPr marL="0" indent="0" algn="just">
              <a:spcBef>
                <a:spcPct val="50000"/>
              </a:spcBef>
              <a:buNone/>
            </a:pPr>
            <a:r>
              <a:rPr lang="en-US" altLang="ja-JP" dirty="0">
                <a:ea typeface="MS Mincho" panose="02020609040205080304" pitchFamily="49" charset="-128"/>
              </a:rPr>
              <a:t>1. </a:t>
            </a:r>
            <a:r>
              <a:rPr lang="en-US" altLang="ja-JP" dirty="0" err="1">
                <a:ea typeface="MS Mincho" panose="02020609040205080304" pitchFamily="49" charset="-128"/>
              </a:rPr>
              <a:t>Sturdevant's</a:t>
            </a:r>
            <a:r>
              <a:rPr lang="en-US" altLang="ja-JP" dirty="0">
                <a:ea typeface="MS Mincho" panose="02020609040205080304" pitchFamily="49" charset="-128"/>
              </a:rPr>
              <a:t> Art and Science of Operative Dentistry 	- fourth Edition</a:t>
            </a:r>
          </a:p>
          <a:p>
            <a:pPr marL="0" indent="0" algn="just">
              <a:spcBef>
                <a:spcPct val="50000"/>
              </a:spcBef>
              <a:buNone/>
            </a:pPr>
            <a:r>
              <a:rPr lang="en-US" altLang="ja-JP" dirty="0">
                <a:ea typeface="MS Mincho" panose="02020609040205080304" pitchFamily="49" charset="-128"/>
              </a:rPr>
              <a:t>2. Operative Dentistry - Modern theory and practice - 	First Edition- </a:t>
            </a:r>
            <a:r>
              <a:rPr lang="en-US" altLang="ja-JP" dirty="0">
                <a:ea typeface="ＭＳ Ｐゴシック" panose="020B0600070205080204" pitchFamily="34" charset="-128"/>
              </a:rPr>
              <a:t>M.A. </a:t>
            </a:r>
            <a:r>
              <a:rPr lang="en-US" altLang="ja-JP" dirty="0" err="1">
                <a:ea typeface="ＭＳ Ｐゴシック" panose="020B0600070205080204" pitchFamily="34" charset="-128"/>
              </a:rPr>
              <a:t>Marzouk</a:t>
            </a:r>
            <a:endParaRPr lang="en-US" altLang="ja-JP" dirty="0">
              <a:ea typeface="MS Mincho" panose="02020609040205080304" pitchFamily="49" charset="-128"/>
            </a:endParaRPr>
          </a:p>
          <a:p>
            <a:pPr marL="0" indent="0" algn="just">
              <a:spcBef>
                <a:spcPct val="50000"/>
              </a:spcBef>
              <a:buNone/>
            </a:pPr>
            <a:r>
              <a:rPr lang="en-US" altLang="ja-JP" dirty="0">
                <a:ea typeface="MS Mincho" panose="02020609040205080304" pitchFamily="49" charset="-128"/>
              </a:rPr>
              <a:t>3. Text book of operative dentistry - </a:t>
            </a:r>
            <a:r>
              <a:rPr lang="en-US" altLang="ja-JP" dirty="0" err="1">
                <a:ea typeface="MS Mincho" panose="02020609040205080304" pitchFamily="49" charset="-128"/>
              </a:rPr>
              <a:t>Vimal</a:t>
            </a:r>
            <a:r>
              <a:rPr lang="en-US" altLang="ja-JP" dirty="0">
                <a:ea typeface="MS Mincho" panose="02020609040205080304" pitchFamily="49" charset="-128"/>
              </a:rPr>
              <a:t> K. </a:t>
            </a:r>
            <a:r>
              <a:rPr lang="en-US" altLang="ja-JP" dirty="0" err="1">
                <a:ea typeface="MS Mincho" panose="02020609040205080304" pitchFamily="49" charset="-128"/>
              </a:rPr>
              <a:t>Sikri</a:t>
            </a:r>
            <a:endParaRPr lang="en-US" altLang="ja-JP" dirty="0">
              <a:ea typeface="MS Mincho" panose="02020609040205080304" pitchFamily="49" charset="-128"/>
            </a:endParaRPr>
          </a:p>
          <a:p>
            <a:pPr marL="0" indent="0" algn="just">
              <a:spcBef>
                <a:spcPct val="50000"/>
              </a:spcBef>
              <a:buNone/>
            </a:pPr>
            <a:r>
              <a:rPr lang="en-US" dirty="0"/>
              <a:t>4.Fundamentals of Operative Dentistry- Summit JB- 2</a:t>
            </a:r>
            <a:r>
              <a:rPr lang="en-US" baseline="30000" dirty="0"/>
              <a:t>nd</a:t>
            </a:r>
            <a:r>
              <a:rPr lang="en-US" dirty="0"/>
              <a:t> edition</a:t>
            </a:r>
          </a:p>
          <a:p>
            <a:pPr marL="0" indent="0" algn="just">
              <a:spcBef>
                <a:spcPct val="50000"/>
              </a:spcBef>
              <a:buNone/>
            </a:pPr>
            <a:r>
              <a:rPr lang="en-US" dirty="0"/>
              <a:t>5.Text book of operative dentistry </a:t>
            </a:r>
            <a:r>
              <a:rPr lang="en-US" dirty="0">
                <a:sym typeface="Wingdings" panose="05000000000000000000" pitchFamily="2" charset="2"/>
              </a:rPr>
              <a:t> </a:t>
            </a:r>
            <a:r>
              <a:rPr lang="en-US" dirty="0" err="1">
                <a:sym typeface="Wingdings" panose="05000000000000000000" pitchFamily="2" charset="2"/>
              </a:rPr>
              <a:t>nisha</a:t>
            </a:r>
            <a:r>
              <a:rPr lang="en-US" dirty="0">
                <a:sym typeface="Wingdings" panose="05000000000000000000" pitchFamily="2" charset="2"/>
              </a:rPr>
              <a:t> </a:t>
            </a:r>
            <a:r>
              <a:rPr lang="en-US" dirty="0" err="1">
                <a:sym typeface="Wingdings" panose="05000000000000000000" pitchFamily="2" charset="2"/>
              </a:rPr>
              <a:t>carg,amit</a:t>
            </a:r>
            <a:r>
              <a:rPr lang="en-US" dirty="0">
                <a:sym typeface="Wingdings" panose="05000000000000000000" pitchFamily="2" charset="2"/>
              </a:rPr>
              <a:t> </a:t>
            </a:r>
            <a:r>
              <a:rPr lang="en-US" dirty="0" err="1">
                <a:sym typeface="Wingdings" panose="05000000000000000000" pitchFamily="2" charset="2"/>
              </a:rPr>
              <a:t>carg</a:t>
            </a:r>
            <a:endParaRPr lang="en-US" dirty="0">
              <a:sym typeface="Wingdings" panose="05000000000000000000" pitchFamily="2" charset="2"/>
            </a:endParaRPr>
          </a:p>
          <a:p>
            <a:pPr marL="0" indent="0" algn="just">
              <a:spcBef>
                <a:spcPct val="50000"/>
              </a:spcBef>
              <a:buNone/>
            </a:pPr>
            <a:r>
              <a:rPr lang="en-US" dirty="0"/>
              <a:t>6.Principles and Practice of Operative Dentistry-Gerald T. </a:t>
            </a:r>
            <a:r>
              <a:rPr lang="en-US" dirty="0" err="1"/>
              <a:t>Charbeneau</a:t>
            </a:r>
            <a:r>
              <a:rPr lang="en-US" dirty="0"/>
              <a:t>-Third edition.</a:t>
            </a:r>
          </a:p>
          <a:p>
            <a:pPr marL="0" indent="0" algn="just">
              <a:spcBef>
                <a:spcPct val="50000"/>
              </a:spcBef>
              <a:buNone/>
            </a:pPr>
            <a:r>
              <a:rPr lang="en-US" dirty="0"/>
              <a:t>7.Clinical operative dentistry-principles and </a:t>
            </a:r>
            <a:r>
              <a:rPr lang="en-US" dirty="0" err="1"/>
              <a:t>practice</a:t>
            </a:r>
            <a:r>
              <a:rPr lang="en-US" dirty="0" err="1">
                <a:sym typeface="Wingdings" panose="05000000000000000000" pitchFamily="2" charset="2"/>
              </a:rPr>
              <a:t>ramya</a:t>
            </a:r>
            <a:r>
              <a:rPr lang="en-US" dirty="0">
                <a:sym typeface="Wingdings" panose="05000000000000000000" pitchFamily="2" charset="2"/>
              </a:rPr>
              <a:t> </a:t>
            </a:r>
            <a:r>
              <a:rPr lang="en-US" dirty="0" err="1">
                <a:sym typeface="Wingdings" panose="05000000000000000000" pitchFamily="2" charset="2"/>
              </a:rPr>
              <a:t>Raghu,Raghu</a:t>
            </a:r>
            <a:r>
              <a:rPr lang="en-US" dirty="0">
                <a:sym typeface="Wingdings" panose="05000000000000000000" pitchFamily="2" charset="2"/>
              </a:rPr>
              <a:t> </a:t>
            </a:r>
            <a:r>
              <a:rPr lang="en-US" dirty="0" err="1">
                <a:sym typeface="Wingdings" panose="05000000000000000000" pitchFamily="2" charset="2"/>
              </a:rPr>
              <a:t>sreenivasan</a:t>
            </a:r>
            <a:endParaRPr lang="en-US" dirty="0"/>
          </a:p>
          <a:p>
            <a:pPr marL="0" indent="0" algn="just">
              <a:spcBef>
                <a:spcPct val="50000"/>
              </a:spcBef>
              <a:buNone/>
            </a:pPr>
            <a:endParaRPr lang="en-US" dirty="0">
              <a:sym typeface="Wingdings" panose="05000000000000000000" pitchFamily="2" charset="2"/>
            </a:endParaRPr>
          </a:p>
          <a:p>
            <a:pPr marL="0" indent="0" algn="just">
              <a:spcBef>
                <a:spcPct val="50000"/>
              </a:spcBef>
              <a:buNone/>
            </a:pPr>
            <a:endParaRPr lang="en-US" dirty="0"/>
          </a:p>
          <a:p>
            <a:pPr marL="0" indent="0" algn="just">
              <a:spcBef>
                <a:spcPct val="50000"/>
              </a:spcBef>
              <a:buNone/>
            </a:pPr>
            <a:endParaRPr lang="en-US" altLang="ja-JP" dirty="0">
              <a:ea typeface="MS Mincho" panose="02020609040205080304" pitchFamily="49" charset="-128"/>
            </a:endParaRPr>
          </a:p>
          <a:p>
            <a:pPr marL="0" indent="0" algn="just">
              <a:spcBef>
                <a:spcPct val="50000"/>
              </a:spcBef>
              <a:buNone/>
            </a:pPr>
            <a:endParaRPr lang="en-US" dirty="0">
              <a:ea typeface="MS Mincho" panose="02020609040205080304" pitchFamily="49" charset="-128"/>
            </a:endParaRPr>
          </a:p>
          <a:p>
            <a:pPr marL="0" indent="0">
              <a:buNone/>
            </a:pPr>
            <a:endParaRPr lang="en-US" dirty="0"/>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9BC79-A3FC-0498-11C6-678393A8BF88}"/>
              </a:ext>
            </a:extLst>
          </p:cNvPr>
          <p:cNvSpPr>
            <a:spLocks noGrp="1"/>
          </p:cNvSpPr>
          <p:nvPr>
            <p:ph type="title"/>
          </p:nvPr>
        </p:nvSpPr>
        <p:spPr/>
        <p:txBody>
          <a:bodyPr/>
          <a:lstStyle/>
          <a:p>
            <a:r>
              <a:rPr lang="en-US" dirty="0"/>
              <a:t>THANK YOU</a:t>
            </a:r>
            <a:endParaRPr lang="en-IN" dirty="0"/>
          </a:p>
        </p:txBody>
      </p:sp>
      <p:sp>
        <p:nvSpPr>
          <p:cNvPr id="3" name="Content Placeholder 2">
            <a:extLst>
              <a:ext uri="{FF2B5EF4-FFF2-40B4-BE49-F238E27FC236}">
                <a16:creationId xmlns:a16="http://schemas.microsoft.com/office/drawing/2014/main" id="{E7A24926-19D8-AC58-08E5-853F0BED8321}"/>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3713420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CORONAL LEAKAGE</a:t>
            </a:r>
          </a:p>
        </p:txBody>
      </p:sp>
      <p:sp>
        <p:nvSpPr>
          <p:cNvPr id="3" name="Content Placeholder 2"/>
          <p:cNvSpPr>
            <a:spLocks noGrp="1"/>
          </p:cNvSpPr>
          <p:nvPr>
            <p:ph idx="1"/>
          </p:nvPr>
        </p:nvSpPr>
        <p:spPr/>
        <p:txBody>
          <a:bodyPr>
            <a:normAutofit fontScale="90000" lnSpcReduction="10000"/>
          </a:bodyPr>
          <a:lstStyle/>
          <a:p>
            <a:pPr>
              <a:lnSpc>
                <a:spcPct val="150000"/>
              </a:lnSpc>
            </a:pPr>
            <a:r>
              <a:rPr lang="en-US" sz="2400">
                <a:latin typeface="Times New Roman" panose="02020603050405020304" charset="0"/>
                <a:cs typeface="Times New Roman" panose="02020603050405020304" charset="0"/>
              </a:rPr>
              <a:t>The term “coronal leakage” refers to leakage of microbes and other irritants to and through the root canal filling. </a:t>
            </a:r>
          </a:p>
          <a:p>
            <a:pPr>
              <a:lnSpc>
                <a:spcPct val="150000"/>
              </a:lnSpc>
            </a:pPr>
            <a:r>
              <a:rPr lang="en-IN" altLang="en-US" sz="2400">
                <a:latin typeface="Times New Roman" panose="02020603050405020304" charset="0"/>
                <a:cs typeface="Times New Roman" panose="02020603050405020304" charset="0"/>
              </a:rPr>
              <a:t>M</a:t>
            </a:r>
            <a:r>
              <a:rPr lang="en-US" sz="2400">
                <a:latin typeface="Times New Roman" panose="02020603050405020304" charset="0"/>
                <a:cs typeface="Times New Roman" panose="02020603050405020304" charset="0"/>
              </a:rPr>
              <a:t>ajor cause of endodontic treatment failure.</a:t>
            </a:r>
          </a:p>
          <a:p>
            <a:pPr>
              <a:lnSpc>
                <a:spcPct val="150000"/>
              </a:lnSpc>
            </a:pPr>
            <a:r>
              <a:rPr lang="en-US" sz="2400">
                <a:latin typeface="Times New Roman" panose="02020603050405020304" charset="0"/>
                <a:cs typeface="Times New Roman" panose="02020603050405020304" charset="0"/>
              </a:rPr>
              <a:t>Root canals may also become contaminated by microorganisms due to delay in placement of a coronal restoration and fracture of the coronal restoration and/or the tooth.</a:t>
            </a:r>
          </a:p>
          <a:p>
            <a:pPr marL="0" indent="0">
              <a:lnSpc>
                <a:spcPct val="150000"/>
              </a:lnSpc>
              <a:buNone/>
            </a:pPr>
            <a:r>
              <a:rPr lang="en-US" sz="2400">
                <a:sym typeface="+mn-ea"/>
              </a:rPr>
              <a:t>    </a:t>
            </a:r>
          </a:p>
          <a:p>
            <a:pPr marL="0" indent="0">
              <a:lnSpc>
                <a:spcPct val="150000"/>
              </a:lnSpc>
              <a:buNone/>
            </a:pPr>
            <a:r>
              <a:rPr lang="en-US" sz="2400">
                <a:sym typeface="+mn-ea"/>
              </a:rPr>
              <a:t>       </a:t>
            </a:r>
            <a:r>
              <a:rPr lang="en-US" sz="1800">
                <a:solidFill>
                  <a:srgbClr val="FF0000"/>
                </a:solidFill>
                <a:sym typeface="+mn-ea"/>
              </a:rPr>
              <a:t>Saunders WP, Saunders EM. Coronal leakage as a cause of failure in root canal therapy: a review. Endod Dent Traumatol. 1994;10:105–108.</a:t>
            </a:r>
            <a:endParaRPr lang="en-US" sz="1800">
              <a:solidFill>
                <a:srgbClr val="FF0000"/>
              </a:solidFill>
              <a:latin typeface="Times New Roman" panose="02020603050405020304" charset="0"/>
              <a:cs typeface="Times New Roman" panose="02020603050405020304" charset="0"/>
            </a:endParaRPr>
          </a:p>
          <a:p>
            <a:pPr>
              <a:lnSpc>
                <a:spcPct val="150000"/>
              </a:lnSpc>
            </a:pPr>
            <a:endParaRPr lang="en-US" sz="1800">
              <a:solidFill>
                <a:srgbClr val="FF0000"/>
              </a:solidFill>
              <a:latin typeface="Times New Roman" panose="0202060305040502030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altLang="en-US" sz="2800" b="1">
                <a:latin typeface="Times New Roman" panose="02020603050405020304" charset="0"/>
                <a:cs typeface="Times New Roman" panose="02020603050405020304" charset="0"/>
              </a:rPr>
              <a:t>INADEQUATE ENDODONTIC TREATMENT</a:t>
            </a:r>
          </a:p>
        </p:txBody>
      </p:sp>
      <p:sp>
        <p:nvSpPr>
          <p:cNvPr id="3" name="Content Placeholder 2"/>
          <p:cNvSpPr>
            <a:spLocks noGrp="1"/>
          </p:cNvSpPr>
          <p:nvPr>
            <p:ph idx="1"/>
          </p:nvPr>
        </p:nvSpPr>
        <p:spPr/>
        <p:txBody>
          <a:bodyPr>
            <a:normAutofit/>
          </a:bodyPr>
          <a:lstStyle/>
          <a:p>
            <a:pPr>
              <a:lnSpc>
                <a:spcPct val="150000"/>
              </a:lnSpc>
            </a:pPr>
            <a:r>
              <a:rPr lang="en-US" sz="2400">
                <a:latin typeface="Times New Roman" panose="02020603050405020304" charset="0"/>
                <a:cs typeface="Times New Roman" panose="02020603050405020304" charset="0"/>
              </a:rPr>
              <a:t>It is essential to clean, shape, and obturate the canal system well in order to enhance successful outcomes.</a:t>
            </a:r>
          </a:p>
          <a:p>
            <a:pPr>
              <a:lnSpc>
                <a:spcPct val="150000"/>
              </a:lnSpc>
            </a:pPr>
            <a:r>
              <a:rPr lang="en-US" sz="2400">
                <a:latin typeface="Times New Roman" panose="02020603050405020304" charset="0"/>
                <a:cs typeface="Times New Roman" panose="02020603050405020304" charset="0"/>
              </a:rPr>
              <a:t>Poor endodontic treatment often results in treatment failure.</a:t>
            </a:r>
          </a:p>
          <a:p>
            <a:pPr>
              <a:lnSpc>
                <a:spcPct val="150000"/>
              </a:lnSpc>
            </a:pPr>
            <a:r>
              <a:rPr lang="en-US" sz="2400">
                <a:latin typeface="Times New Roman" panose="02020603050405020304" charset="0"/>
                <a:cs typeface="Times New Roman" panose="02020603050405020304" charset="0"/>
              </a:rPr>
              <a:t>Endodontic failures can be treated either by orthograde retreatment or by endodontic surgery with good success rates.</a:t>
            </a:r>
          </a:p>
          <a:p>
            <a:pPr marL="0" indent="0">
              <a:lnSpc>
                <a:spcPct val="150000"/>
              </a:lnSpc>
              <a:buNone/>
            </a:pPr>
            <a:r>
              <a:rPr lang="en-US" sz="2400">
                <a:latin typeface="Times New Roman" panose="02020603050405020304" charset="0"/>
                <a:cs typeface="Times New Roman" panose="02020603050405020304" charset="0"/>
              </a:rPr>
              <a:t>   </a:t>
            </a:r>
            <a:r>
              <a:rPr lang="en-US" sz="1800">
                <a:solidFill>
                  <a:srgbClr val="FF0000"/>
                </a:solidFill>
                <a:latin typeface="Times New Roman" panose="02020603050405020304" charset="0"/>
                <a:cs typeface="Times New Roman" panose="02020603050405020304" charset="0"/>
              </a:rPr>
              <a:t> Ray HA, Trope M. Periapical status of endodontically treated teeth in relation to the technical quality of the rooal quality of the root filling and the coronal restoration. Int Endod J. 1995;28:12–18.</a:t>
            </a:r>
          </a:p>
          <a:p>
            <a:pPr marL="0" indent="0">
              <a:lnSpc>
                <a:spcPct val="150000"/>
              </a:lnSpc>
              <a:buNone/>
            </a:pPr>
            <a:endParaRPr lang="en-US" sz="1800">
              <a:solidFill>
                <a:srgbClr val="FF0000"/>
              </a:solidFill>
              <a:latin typeface="Times New Roman" panose="02020603050405020304" charset="0"/>
              <a:cs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buFont typeface="Arial" panose="020B0604020202020204" pitchFamily="34" charset="0"/>
              <a:buChar char="•"/>
            </a:pPr>
            <a:r>
              <a:rPr lang="en-US" sz="2400">
                <a:solidFill>
                  <a:srgbClr val="FF0000"/>
                </a:solidFill>
                <a:latin typeface="Times New Roman" panose="02020603050405020304" charset="0"/>
                <a:cs typeface="Times New Roman" panose="02020603050405020304" charset="0"/>
              </a:rPr>
              <a:t>Madison &amp; Wilcox</a:t>
            </a:r>
            <a:r>
              <a:rPr lang="en-US" sz="2400">
                <a:latin typeface="Times New Roman" panose="02020603050405020304" charset="0"/>
                <a:cs typeface="Times New Roman" panose="02020603050405020304" charset="0"/>
              </a:rPr>
              <a:t> found that exposure of root canals to the oral environment allowed coronal leakage to occur, and in some cases along the entire length of the root canal. </a:t>
            </a:r>
          </a:p>
          <a:p>
            <a:pPr>
              <a:lnSpc>
                <a:spcPct val="150000"/>
              </a:lnSpc>
              <a:buFont typeface="Arial" panose="020B0604020202020204" pitchFamily="34" charset="0"/>
              <a:buChar char="•"/>
            </a:pPr>
            <a:r>
              <a:rPr lang="en-US" sz="2400">
                <a:solidFill>
                  <a:srgbClr val="FF0000"/>
                </a:solidFill>
                <a:latin typeface="Times New Roman" panose="02020603050405020304" charset="0"/>
                <a:cs typeface="Times New Roman" panose="02020603050405020304" charset="0"/>
              </a:rPr>
              <a:t>Ray &amp; Trope</a:t>
            </a:r>
            <a:r>
              <a:rPr lang="en-US" sz="2400">
                <a:latin typeface="Times New Roman" panose="02020603050405020304" charset="0"/>
                <a:cs typeface="Times New Roman" panose="02020603050405020304" charset="0"/>
              </a:rPr>
              <a:t> reported that defective restorations and adequate root canal fillings had a higher incidence of failures than teeth with inadequate root canal fillings and adequa</a:t>
            </a:r>
            <a:r>
              <a:rPr lang="en-IN" altLang="en-US" sz="2400">
                <a:latin typeface="Times New Roman" panose="02020603050405020304" charset="0"/>
                <a:cs typeface="Times New Roman" panose="02020603050405020304" charset="0"/>
              </a:rPr>
              <a:t>te </a:t>
            </a:r>
            <a:r>
              <a:rPr lang="en-US" sz="2400">
                <a:latin typeface="Times New Roman" panose="02020603050405020304" charset="0"/>
                <a:cs typeface="Times New Roman" panose="02020603050405020304" charset="0"/>
                <a:sym typeface="+mn-ea"/>
              </a:rPr>
              <a:t>restorations</a:t>
            </a:r>
            <a:r>
              <a:rPr lang="en-IN" altLang="en-US" sz="2400">
                <a:latin typeface="Times New Roman" panose="02020603050405020304" charset="0"/>
                <a:cs typeface="Times New Roman" panose="02020603050405020304" charset="0"/>
                <a:sym typeface="+mn-ea"/>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150000"/>
              </a:lnSpc>
            </a:pPr>
            <a:r>
              <a:rPr lang="en-US" sz="2400">
                <a:latin typeface="Times New Roman" panose="02020603050405020304" charset="0"/>
                <a:cs typeface="Times New Roman" panose="02020603050405020304" charset="0"/>
              </a:rPr>
              <a:t>Teeth in which both the root canal fillings and restorations were adequate had only </a:t>
            </a:r>
            <a:r>
              <a:rPr lang="en-US" sz="2400">
                <a:solidFill>
                  <a:srgbClr val="FF0000"/>
                </a:solidFill>
                <a:latin typeface="Times New Roman" panose="02020603050405020304" charset="0"/>
                <a:cs typeface="Times New Roman" panose="02020603050405020304" charset="0"/>
              </a:rPr>
              <a:t>9%</a:t>
            </a:r>
            <a:r>
              <a:rPr lang="en-US" sz="2400">
                <a:latin typeface="Times New Roman" panose="02020603050405020304" charset="0"/>
                <a:cs typeface="Times New Roman" panose="02020603050405020304" charset="0"/>
              </a:rPr>
              <a:t> failure,while teeth in which both root canal fillings and restorations were defective had about </a:t>
            </a:r>
            <a:r>
              <a:rPr lang="en-US" sz="2400">
                <a:solidFill>
                  <a:srgbClr val="FF0000"/>
                </a:solidFill>
                <a:latin typeface="Times New Roman" panose="02020603050405020304" charset="0"/>
                <a:cs typeface="Times New Roman" panose="02020603050405020304" charset="0"/>
              </a:rPr>
              <a:t>82%</a:t>
            </a:r>
            <a:r>
              <a:rPr lang="en-US" sz="2400">
                <a:latin typeface="Times New Roman" panose="02020603050405020304" charset="0"/>
                <a:cs typeface="Times New Roman" panose="02020603050405020304" charset="0"/>
              </a:rPr>
              <a:t> failure</a:t>
            </a:r>
            <a:r>
              <a:rPr lang="en-IN" altLang="en-US" sz="2400">
                <a:latin typeface="Times New Roman" panose="02020603050405020304" charset="0"/>
                <a:cs typeface="Times New Roman" panose="02020603050405020304" charset="0"/>
              </a:rPr>
              <a:t>.</a:t>
            </a:r>
          </a:p>
          <a:p>
            <a:pPr>
              <a:lnSpc>
                <a:spcPct val="150000"/>
              </a:lnSpc>
            </a:pPr>
            <a:r>
              <a:rPr lang="en-US" sz="2400">
                <a:latin typeface="Times New Roman" panose="02020603050405020304" charset="0"/>
                <a:cs typeface="Times New Roman" panose="02020603050405020304" charset="0"/>
                <a:sym typeface="+mn-ea"/>
              </a:rPr>
              <a:t>It is essential that the root canal system be protected by good endodontic obturation and a well-sealed coronal restoration.</a:t>
            </a:r>
            <a:endParaRPr lang="en-US"/>
          </a:p>
          <a:p>
            <a:pPr marL="0" indent="0">
              <a:buNone/>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N" altLang="en-US" sz="2400">
                <a:latin typeface="Times New Roman" panose="02020603050405020304" charset="0"/>
                <a:cs typeface="Times New Roman" panose="02020603050405020304" charset="0"/>
              </a:rPr>
              <a:t>F</a:t>
            </a:r>
            <a:r>
              <a:rPr lang="en-US" sz="2400">
                <a:latin typeface="Times New Roman" panose="02020603050405020304" charset="0"/>
                <a:cs typeface="Times New Roman" panose="02020603050405020304" charset="0"/>
              </a:rPr>
              <a:t>actors associated with long-term prognosis of endodonticallytreated teeth </a:t>
            </a:r>
          </a:p>
          <a:p>
            <a:pPr marL="0" indent="0">
              <a:buNone/>
            </a:pPr>
            <a:r>
              <a:rPr lang="en-US" sz="2400">
                <a:latin typeface="Times New Roman" panose="02020603050405020304" charset="0"/>
                <a:cs typeface="Times New Roman" panose="02020603050405020304" charset="0"/>
              </a:rPr>
              <a:t> (1) post space preparation and cementation should be performed withrubber-dam isolation, </a:t>
            </a:r>
          </a:p>
          <a:p>
            <a:pPr marL="0" indent="0">
              <a:buNone/>
            </a:pPr>
            <a:r>
              <a:rPr lang="en-US" sz="2400">
                <a:latin typeface="Times New Roman" panose="02020603050405020304" charset="0"/>
                <a:cs typeface="Times New Roman" panose="02020603050405020304" charset="0"/>
              </a:rPr>
              <a:t> (2) the post space should be prepared with a heated plugger, </a:t>
            </a:r>
          </a:p>
          <a:p>
            <a:pPr marL="0" indent="0">
              <a:buNone/>
            </a:pPr>
            <a:r>
              <a:rPr lang="en-US" sz="2400">
                <a:latin typeface="Times New Roman" panose="02020603050405020304" charset="0"/>
                <a:cs typeface="Times New Roman" panose="02020603050405020304" charset="0"/>
              </a:rPr>
              <a:t> (3) a minimum of 3 mm of root canal filling should remain in the preparation, </a:t>
            </a:r>
          </a:p>
          <a:p>
            <a:pPr marL="0" indent="0">
              <a:buNone/>
            </a:pPr>
            <a:r>
              <a:rPr lang="en-US" sz="2400">
                <a:latin typeface="Times New Roman" panose="02020603050405020304" charset="0"/>
                <a:cs typeface="Times New Roman" panose="02020603050405020304" charset="0"/>
              </a:rPr>
              <a:t> (4)the post space should be irrigated and dressed as during root canal treatment, </a:t>
            </a:r>
          </a:p>
          <a:p>
            <a:pPr marL="0" indent="0">
              <a:buNone/>
            </a:pPr>
            <a:r>
              <a:rPr lang="en-US" sz="2400">
                <a:latin typeface="Times New Roman" panose="02020603050405020304" charset="0"/>
                <a:cs typeface="Times New Roman" panose="02020603050405020304" charset="0"/>
              </a:rPr>
              <a:t>(5) leak-proof restorations should be placed as soon as possible after endodontic treatment,</a:t>
            </a:r>
          </a:p>
          <a:p>
            <a:pPr marL="0" indent="0">
              <a:buNone/>
            </a:pPr>
            <a:r>
              <a:rPr lang="en-US" sz="2400">
                <a:latin typeface="Times New Roman" panose="02020603050405020304" charset="0"/>
                <a:cs typeface="Times New Roman" panose="02020603050405020304" charset="0"/>
              </a:rPr>
              <a:t>(6) endodontic retreatment should be considered for teeth with a coronal seal compromised for longer than 3 months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2800" b="1">
                <a:latin typeface="Times New Roman" panose="02020603050405020304" charset="0"/>
                <a:cs typeface="Times New Roman" panose="02020603050405020304" charset="0"/>
              </a:rPr>
              <a:t>TRAUMATIC INJURIES</a:t>
            </a:r>
          </a:p>
        </p:txBody>
      </p:sp>
      <p:sp>
        <p:nvSpPr>
          <p:cNvPr id="3" name="Content Placeholder 2"/>
          <p:cNvSpPr>
            <a:spLocks noGrp="1"/>
          </p:cNvSpPr>
          <p:nvPr>
            <p:ph idx="1"/>
          </p:nvPr>
        </p:nvSpPr>
        <p:spPr/>
        <p:txBody>
          <a:bodyPr>
            <a:noAutofit/>
          </a:bodyPr>
          <a:lstStyle/>
          <a:p>
            <a:pPr>
              <a:lnSpc>
                <a:spcPct val="150000"/>
              </a:lnSpc>
            </a:pPr>
            <a:r>
              <a:rPr lang="en-US" sz="2100">
                <a:latin typeface="Times New Roman" panose="02020603050405020304" charset="0"/>
                <a:cs typeface="Times New Roman" panose="02020603050405020304" charset="0"/>
              </a:rPr>
              <a:t>Traumatic injuries to teeth may involve the pulp and the surrounding periodontal attachment apparatus. </a:t>
            </a:r>
          </a:p>
          <a:p>
            <a:pPr>
              <a:lnSpc>
                <a:spcPct val="150000"/>
              </a:lnSpc>
            </a:pPr>
            <a:r>
              <a:rPr lang="en-US" sz="2100">
                <a:latin typeface="Times New Roman" panose="02020603050405020304" charset="0"/>
                <a:cs typeface="Times New Roman" panose="02020603050405020304" charset="0"/>
              </a:rPr>
              <a:t>Dental injuries may vary but generally can be classified as enamel fractures, crown fractures without pulp involvement, crown fractures with pulp involvement, crown-root fracture, root fracture, luxation, and avulsion.</a:t>
            </a:r>
          </a:p>
          <a:p>
            <a:pPr>
              <a:lnSpc>
                <a:spcPct val="150000"/>
              </a:lnSpc>
            </a:pPr>
            <a:r>
              <a:rPr lang="en-US" sz="2100">
                <a:latin typeface="Times New Roman" panose="02020603050405020304" charset="0"/>
                <a:cs typeface="Times New Roman" panose="02020603050405020304" charset="0"/>
              </a:rPr>
              <a:t>Treatment and prognosis will depend on the type of injury</a:t>
            </a:r>
            <a:r>
              <a:rPr lang="en-IN" altLang="en-US" sz="2100">
                <a:latin typeface="Times New Roman" panose="02020603050405020304" charset="0"/>
                <a:cs typeface="Times New Roman" panose="02020603050405020304" charset="0"/>
              </a:rPr>
              <a:t>.</a:t>
            </a:r>
          </a:p>
          <a:p>
            <a:pPr marL="0" indent="0">
              <a:lnSpc>
                <a:spcPct val="150000"/>
              </a:lnSpc>
              <a:buNone/>
            </a:pPr>
            <a:r>
              <a:rPr lang="en-IN" altLang="en-US" sz="2100">
                <a:solidFill>
                  <a:srgbClr val="FF0000"/>
                </a:solidFill>
                <a:latin typeface="Times New Roman" panose="02020603050405020304" charset="0"/>
                <a:cs typeface="Times New Roman" panose="02020603050405020304" charset="0"/>
              </a:rPr>
              <a:t>    </a:t>
            </a:r>
            <a:r>
              <a:rPr lang="en-IN" altLang="en-US" sz="1800">
                <a:solidFill>
                  <a:srgbClr val="FF0000"/>
                </a:solidFill>
                <a:latin typeface="Times New Roman" panose="02020603050405020304" charset="0"/>
                <a:cs typeface="Times New Roman" panose="02020603050405020304" charset="0"/>
              </a:rPr>
              <a:t> Trope M. Endodontic considerations in dental trauma. In: Ingle JI, Bakland L, Baumgartner JC, eds. Ingle’s Endodontics. 6th ed. BC Decker Inc; Shelton, CT, PMPH-U.S.A. 2008:1330–1357</a:t>
            </a:r>
            <a:r>
              <a:rPr lang="en-IN" altLang="en-US" sz="2100">
                <a:solidFill>
                  <a:srgbClr val="FF0000"/>
                </a:solidFill>
                <a:latin typeface="Times New Roman" panose="02020603050405020304" charset="0"/>
                <a:cs typeface="Times New Roman" panose="02020603050405020304" charset="0"/>
              </a:rPr>
              <a:t>.</a:t>
            </a:r>
            <a:endParaRPr lang="en-IN" altLang="en-US" sz="2100">
              <a:latin typeface="Times New Roman" panose="02020603050405020304" charset="0"/>
              <a:cs typeface="Times New Roman" panose="02020603050405020304" charset="0"/>
            </a:endParaRPr>
          </a:p>
          <a:p>
            <a:pPr marL="0" indent="0">
              <a:lnSpc>
                <a:spcPct val="150000"/>
              </a:lnSpc>
              <a:buNone/>
            </a:pPr>
            <a:endParaRPr lang="en-IN" altLang="en-US" sz="1800">
              <a:latin typeface="Times New Roman" panose="02020603050405020304" charset="0"/>
              <a:cs typeface="Times New Roman" panose="0202060305040502030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1927</Words>
  <Application>Microsoft Office PowerPoint</Application>
  <PresentationFormat>Widescreen</PresentationFormat>
  <Paragraphs>167</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Book Antiqua</vt:lpstr>
      <vt:lpstr>Calibri</vt:lpstr>
      <vt:lpstr>Calibri Light</vt:lpstr>
      <vt:lpstr>Garamond</vt:lpstr>
      <vt:lpstr>Times New Roman</vt:lpstr>
      <vt:lpstr>Office Theme</vt:lpstr>
      <vt:lpstr>PowerPoint Presentation</vt:lpstr>
      <vt:lpstr>Specific learning Objectives </vt:lpstr>
      <vt:lpstr>CONTENTS </vt:lpstr>
      <vt:lpstr>CORONAL LEAKAGE</vt:lpstr>
      <vt:lpstr>INADEQUATE ENDODONTIC TREATMENT</vt:lpstr>
      <vt:lpstr>PowerPoint Presentation</vt:lpstr>
      <vt:lpstr>PowerPoint Presentation</vt:lpstr>
      <vt:lpstr>PowerPoint Presentation</vt:lpstr>
      <vt:lpstr>TRAUMATIC INJURIES</vt:lpstr>
      <vt:lpstr>RESORPTIONS</vt:lpstr>
      <vt:lpstr>NON INFECTIVE ROOT RESORPTION</vt:lpstr>
      <vt:lpstr>TRANSIENT ROOT RESORPTION</vt:lpstr>
      <vt:lpstr>PRESSURE INDUCED ROOT RESORPTION</vt:lpstr>
      <vt:lpstr>CHEMICAL INDUCED ROOT RESORPTION</vt:lpstr>
      <vt:lpstr>REPLACEMENT ROOT RESORPTION</vt:lpstr>
      <vt:lpstr>DIAGNOSIS</vt:lpstr>
      <vt:lpstr>EXTRACANAL INVASIVE ROOT RESORPTION</vt:lpstr>
      <vt:lpstr>PowerPoint Presentation</vt:lpstr>
      <vt:lpstr>PowerPoint Presentation</vt:lpstr>
      <vt:lpstr>PowerPoint Presentation</vt:lpstr>
      <vt:lpstr>INFECTIVE ROOT RESORPTION</vt:lpstr>
      <vt:lpstr>PowerPoint Presentation</vt:lpstr>
      <vt:lpstr>PowerPoint Presentation</vt:lpstr>
      <vt:lpstr>PowerPoint Presentation</vt:lpstr>
      <vt:lpstr>PERFORATIONS</vt:lpstr>
      <vt:lpstr>PowerPoint Presentation</vt:lpstr>
      <vt:lpstr>PowerPoint Presentation</vt:lpstr>
      <vt:lpstr>PowerPoint Presentation</vt:lpstr>
      <vt:lpstr>PowerPoint Presentation</vt:lpstr>
      <vt:lpstr>TAKE HOME MESSAGE   </vt:lpstr>
      <vt:lpstr>QUESTIONS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 ahmed ali Khan</dc:creator>
  <cp:lastModifiedBy>Md ahmed ali Khan</cp:lastModifiedBy>
  <cp:revision>1</cp:revision>
  <dcterms:created xsi:type="dcterms:W3CDTF">2023-04-18T18:10:07Z</dcterms:created>
  <dcterms:modified xsi:type="dcterms:W3CDTF">2023-04-18T18:14:12Z</dcterms:modified>
</cp:coreProperties>
</file>